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3.xml" ContentType="application/vnd.openxmlformats-officedocument.drawingml.chart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4.xml" ContentType="application/vnd.openxmlformats-officedocument.drawingml.chart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1" r:id="rId4"/>
  </p:sldMasterIdLst>
  <p:notesMasterIdLst>
    <p:notesMasterId r:id="rId37"/>
  </p:notesMasterIdLst>
  <p:handoutMasterIdLst>
    <p:handoutMasterId r:id="rId38"/>
  </p:handoutMasterIdLst>
  <p:sldIdLst>
    <p:sldId id="287" r:id="rId5"/>
    <p:sldId id="391" r:id="rId6"/>
    <p:sldId id="488" r:id="rId7"/>
    <p:sldId id="296" r:id="rId8"/>
    <p:sldId id="481" r:id="rId9"/>
    <p:sldId id="483" r:id="rId10"/>
    <p:sldId id="490" r:id="rId11"/>
    <p:sldId id="485" r:id="rId12"/>
    <p:sldId id="474" r:id="rId13"/>
    <p:sldId id="475" r:id="rId14"/>
    <p:sldId id="409" r:id="rId15"/>
    <p:sldId id="449" r:id="rId16"/>
    <p:sldId id="417" r:id="rId17"/>
    <p:sldId id="482" r:id="rId18"/>
    <p:sldId id="464" r:id="rId19"/>
    <p:sldId id="473" r:id="rId20"/>
    <p:sldId id="448" r:id="rId21"/>
    <p:sldId id="446" r:id="rId22"/>
    <p:sldId id="487" r:id="rId23"/>
    <p:sldId id="476" r:id="rId24"/>
    <p:sldId id="489" r:id="rId25"/>
    <p:sldId id="477" r:id="rId26"/>
    <p:sldId id="455" r:id="rId27"/>
    <p:sldId id="486" r:id="rId28"/>
    <p:sldId id="479" r:id="rId29"/>
    <p:sldId id="392" r:id="rId30"/>
    <p:sldId id="480" r:id="rId31"/>
    <p:sldId id="428" r:id="rId32"/>
    <p:sldId id="430" r:id="rId33"/>
    <p:sldId id="425" r:id="rId34"/>
    <p:sldId id="456" r:id="rId35"/>
    <p:sldId id="395" r:id="rId36"/>
  </p:sldIdLst>
  <p:sldSz cx="9144000" cy="6858000" type="screen4x3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pitchFamily="34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1218"/>
    <a:srgbClr val="D60000"/>
    <a:srgbClr val="00CC66"/>
    <a:srgbClr val="808080"/>
    <a:srgbClr val="00FF00"/>
    <a:srgbClr val="64640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67" autoAdjust="0"/>
    <p:restoredTop sz="94705" autoAdjust="0"/>
  </p:normalViewPr>
  <p:slideViewPr>
    <p:cSldViewPr>
      <p:cViewPr varScale="1">
        <p:scale>
          <a:sx n="63" d="100"/>
          <a:sy n="63" d="100"/>
        </p:scale>
        <p:origin x="-126" y="-162"/>
      </p:cViewPr>
      <p:guideLst>
        <p:guide orient="horz" pos="2160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584"/>
    </p:cViewPr>
  </p:sorterViewPr>
  <p:notesViewPr>
    <p:cSldViewPr>
      <p:cViewPr varScale="1">
        <p:scale>
          <a:sx n="49" d="100"/>
          <a:sy n="49" d="100"/>
        </p:scale>
        <p:origin x="-1896" y="-90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\\DXBCTFP02\Groups$\CCT%20-%20Service%20Training%20-%20PM%20-%20Development\Marvin\Marvin%202\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\\DXBCTFP02\Groups$\CCT%20-%20Service%20Training%20-%20PM%20-%20Development\Marvin\Marvin%202\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\\DXBCTFP02\Groups$\CCT%20-%20Service%20Training%20-%20PM\L%20-%20Ab%20Master%20Database\Master%20Learner%20Results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\\DXBCTFP02\Groups$\CCT%20-%20Service%20Training%20-%20PM\L%20-%20Ab%20Master%20Database\Master%20Learner%20Result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2"/>
    </mc:Choice>
    <mc:Fallback>
      <c:style val="12"/>
    </mc:Fallback>
  </mc:AlternateContent>
  <c:chart>
    <c:autoTitleDeleted val="1"/>
    <c:plotArea>
      <c:layout/>
      <c:lineChart>
        <c:grouping val="stacked"/>
        <c:varyColors val="0"/>
        <c:ser>
          <c:idx val="1"/>
          <c:order val="0"/>
          <c:tx>
            <c:strRef>
              <c:f>Sheet1!$B$3</c:f>
              <c:strCache>
                <c:ptCount val="1"/>
                <c:pt idx="0">
                  <c:v>Manpower - number of Ab initio crew </c:v>
                </c:pt>
              </c:strCache>
            </c:strRef>
          </c:tx>
          <c:spPr>
            <a:ln>
              <a:solidFill>
                <a:srgbClr val="FF0000"/>
              </a:solidFill>
            </a:ln>
          </c:spPr>
          <c:marker>
            <c:symbol val="none"/>
          </c:marker>
          <c:dLbls>
            <c:dLbl>
              <c:idx val="5"/>
              <c:layout>
                <c:manualLayout>
                  <c:x val="-3.475704013771469E-2"/>
                  <c:y val="-0.1495484628692050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9"/>
              <c:layout>
                <c:manualLayout>
                  <c:x val="-4.1399372590620161E-2"/>
                  <c:y val="-6.892250067452822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 algn="ctr">
                  <a:defRPr lang="en-GB" sz="1100" b="0" i="0" u="none" strike="noStrike" kern="1200" baseline="0">
                    <a:solidFill>
                      <a:prstClr val="white">
                        <a:lumMod val="50000"/>
                      </a:prstClr>
                    </a:solidFill>
                    <a:latin typeface="EK03Plain-M01" panose="00000600000000000000" pitchFamily="2" charset="0"/>
                    <a:ea typeface="+mn-ea"/>
                    <a:cs typeface="EK03Plain-M01" panose="00000600000000000000" pitchFamily="2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Sheet1!$A$4:$A$15</c:f>
              <c:strCache>
                <c:ptCount val="12"/>
                <c:pt idx="0">
                  <c:v>0405</c:v>
                </c:pt>
                <c:pt idx="1">
                  <c:v>0506</c:v>
                </c:pt>
                <c:pt idx="2">
                  <c:v>0607</c:v>
                </c:pt>
                <c:pt idx="3">
                  <c:v>0708</c:v>
                </c:pt>
                <c:pt idx="4">
                  <c:v>0809</c:v>
                </c:pt>
                <c:pt idx="5">
                  <c:v>0910</c:v>
                </c:pt>
                <c:pt idx="6">
                  <c:v>1011</c:v>
                </c:pt>
                <c:pt idx="7">
                  <c:v>1112</c:v>
                </c:pt>
                <c:pt idx="8">
                  <c:v>1213</c:v>
                </c:pt>
                <c:pt idx="9">
                  <c:v>1314</c:v>
                </c:pt>
                <c:pt idx="10">
                  <c:v>1415</c:v>
                </c:pt>
                <c:pt idx="11">
                  <c:v>1516</c:v>
                </c:pt>
              </c:strCache>
            </c:strRef>
          </c:cat>
          <c:val>
            <c:numRef>
              <c:f>Sheet1!$B$4:$B$15</c:f>
              <c:numCache>
                <c:formatCode>General</c:formatCode>
                <c:ptCount val="12"/>
                <c:pt idx="0">
                  <c:v>1015</c:v>
                </c:pt>
                <c:pt idx="1">
                  <c:v>1873</c:v>
                </c:pt>
                <c:pt idx="2">
                  <c:v>2552</c:v>
                </c:pt>
                <c:pt idx="3">
                  <c:v>2293</c:v>
                </c:pt>
                <c:pt idx="4">
                  <c:v>3362</c:v>
                </c:pt>
                <c:pt idx="5">
                  <c:v>924</c:v>
                </c:pt>
                <c:pt idx="6">
                  <c:v>3075</c:v>
                </c:pt>
                <c:pt idx="7">
                  <c:v>3872</c:v>
                </c:pt>
                <c:pt idx="8">
                  <c:v>3685</c:v>
                </c:pt>
                <c:pt idx="9">
                  <c:v>3072</c:v>
                </c:pt>
                <c:pt idx="10">
                  <c:v>4470</c:v>
                </c:pt>
                <c:pt idx="11">
                  <c:v>5529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2711680"/>
        <c:axId val="102713216"/>
      </c:lineChart>
      <c:catAx>
        <c:axId val="102711680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 algn="ctr">
              <a:defRPr lang="en-GB" sz="1400" b="0" i="0" u="none" strike="noStrike" kern="1200" baseline="0">
                <a:solidFill>
                  <a:prstClr val="white">
                    <a:lumMod val="50000"/>
                  </a:prstClr>
                </a:solidFill>
                <a:latin typeface="EK03Plain-M01" panose="00000600000000000000" pitchFamily="2" charset="0"/>
                <a:ea typeface="+mn-ea"/>
                <a:cs typeface="EK03Plain-M01" panose="00000600000000000000" pitchFamily="2" charset="0"/>
              </a:defRPr>
            </a:pPr>
            <a:endParaRPr lang="en-US"/>
          </a:p>
        </c:txPr>
        <c:crossAx val="102713216"/>
        <c:crosses val="autoZero"/>
        <c:auto val="1"/>
        <c:lblAlgn val="ctr"/>
        <c:lblOffset val="100"/>
        <c:noMultiLvlLbl val="0"/>
      </c:catAx>
      <c:valAx>
        <c:axId val="1027132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 algn="ctr">
              <a:defRPr lang="en-GB" sz="1400" b="0" i="0" u="none" strike="noStrike" kern="1200" baseline="0">
                <a:solidFill>
                  <a:prstClr val="white">
                    <a:lumMod val="50000"/>
                  </a:prstClr>
                </a:solidFill>
                <a:latin typeface="EK03Plain-M01" panose="00000600000000000000" pitchFamily="2" charset="0"/>
                <a:ea typeface="+mn-ea"/>
                <a:cs typeface="EK03Plain-M01" panose="00000600000000000000" pitchFamily="2" charset="0"/>
              </a:defRPr>
            </a:pPr>
            <a:endParaRPr lang="en-US"/>
          </a:p>
        </c:txPr>
        <c:crossAx val="102711680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 algn="ctr">
            <a:defRPr lang="en-GB" sz="1400" b="0" i="0" u="none" strike="noStrike" kern="1200" baseline="0">
              <a:solidFill>
                <a:prstClr val="white">
                  <a:lumMod val="50000"/>
                </a:prstClr>
              </a:solidFill>
              <a:latin typeface="EK03Plain-M01" panose="00000600000000000000" pitchFamily="2" charset="0"/>
              <a:ea typeface="+mn-ea"/>
              <a:cs typeface="EK03Plain-M01" panose="000006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Sheet1!$C$3</c:f>
              <c:strCache>
                <c:ptCount val="1"/>
                <c:pt idx="0">
                  <c:v>Service Training - number of days</c:v>
                </c:pt>
              </c:strCache>
            </c:strRef>
          </c:tx>
          <c:marker>
            <c:symbol val="none"/>
          </c:marker>
          <c:dLbls>
            <c:txPr>
              <a:bodyPr/>
              <a:lstStyle/>
              <a:p>
                <a:pPr algn="ctr">
                  <a:defRPr lang="en-GB" sz="1100" b="0" i="0" u="none" strike="noStrike" kern="1200" baseline="0">
                    <a:solidFill>
                      <a:prstClr val="white">
                        <a:lumMod val="50000"/>
                      </a:prstClr>
                    </a:solidFill>
                    <a:latin typeface="EK03Plain-M01" panose="00000600000000000000" pitchFamily="2" charset="0"/>
                    <a:ea typeface="+mn-ea"/>
                    <a:cs typeface="EK03Plain-M01" panose="00000600000000000000" pitchFamily="2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Sheet1!$A$4:$A$15</c:f>
              <c:strCache>
                <c:ptCount val="12"/>
                <c:pt idx="0">
                  <c:v>0405</c:v>
                </c:pt>
                <c:pt idx="1">
                  <c:v>0506</c:v>
                </c:pt>
                <c:pt idx="2">
                  <c:v>0607</c:v>
                </c:pt>
                <c:pt idx="3">
                  <c:v>0708</c:v>
                </c:pt>
                <c:pt idx="4">
                  <c:v>0809</c:v>
                </c:pt>
                <c:pt idx="5">
                  <c:v>0910</c:v>
                </c:pt>
                <c:pt idx="6">
                  <c:v>1011</c:v>
                </c:pt>
                <c:pt idx="7">
                  <c:v>1112</c:v>
                </c:pt>
                <c:pt idx="8">
                  <c:v>1213</c:v>
                </c:pt>
                <c:pt idx="9">
                  <c:v>1314</c:v>
                </c:pt>
                <c:pt idx="10">
                  <c:v>1415</c:v>
                </c:pt>
                <c:pt idx="11">
                  <c:v>1516</c:v>
                </c:pt>
              </c:strCache>
            </c:strRef>
          </c:cat>
          <c:val>
            <c:numRef>
              <c:f>Sheet1!$C$4:$C$15</c:f>
              <c:numCache>
                <c:formatCode>General</c:formatCode>
                <c:ptCount val="12"/>
                <c:pt idx="0">
                  <c:v>10</c:v>
                </c:pt>
                <c:pt idx="1">
                  <c:v>10</c:v>
                </c:pt>
                <c:pt idx="2">
                  <c:v>10</c:v>
                </c:pt>
                <c:pt idx="3">
                  <c:v>10</c:v>
                </c:pt>
                <c:pt idx="4">
                  <c:v>12</c:v>
                </c:pt>
                <c:pt idx="5">
                  <c:v>12</c:v>
                </c:pt>
                <c:pt idx="6">
                  <c:v>12</c:v>
                </c:pt>
                <c:pt idx="7">
                  <c:v>12</c:v>
                </c:pt>
                <c:pt idx="8">
                  <c:v>12</c:v>
                </c:pt>
                <c:pt idx="9">
                  <c:v>12</c:v>
                </c:pt>
                <c:pt idx="10">
                  <c:v>12</c:v>
                </c:pt>
                <c:pt idx="11">
                  <c:v>17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9075072"/>
        <c:axId val="109740416"/>
      </c:lineChart>
      <c:catAx>
        <c:axId val="10907507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/>
          <a:lstStyle/>
          <a:p>
            <a:pPr algn="ctr">
              <a:defRPr lang="en-GB" sz="1400" b="0" i="0" u="none" strike="noStrike" kern="1200" baseline="0">
                <a:solidFill>
                  <a:prstClr val="white">
                    <a:lumMod val="50000"/>
                  </a:prstClr>
                </a:solidFill>
                <a:latin typeface="EK03Plain-M01" panose="00000600000000000000" pitchFamily="2" charset="0"/>
                <a:ea typeface="+mn-ea"/>
                <a:cs typeface="EK03Plain-M01" panose="00000600000000000000" pitchFamily="2" charset="0"/>
              </a:defRPr>
            </a:pPr>
            <a:endParaRPr lang="en-US"/>
          </a:p>
        </c:txPr>
        <c:crossAx val="109740416"/>
        <c:crosses val="autoZero"/>
        <c:auto val="1"/>
        <c:lblAlgn val="ctr"/>
        <c:lblOffset val="100"/>
        <c:noMultiLvlLbl val="0"/>
      </c:catAx>
      <c:valAx>
        <c:axId val="10974041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txPr>
          <a:bodyPr/>
          <a:lstStyle/>
          <a:p>
            <a:pPr algn="ctr">
              <a:defRPr lang="en-GB" sz="1400" b="0" i="0" u="none" strike="noStrike" kern="1200" baseline="0">
                <a:solidFill>
                  <a:prstClr val="white">
                    <a:lumMod val="50000"/>
                  </a:prstClr>
                </a:solidFill>
                <a:latin typeface="EK03Plain-M01" panose="00000600000000000000" pitchFamily="2" charset="0"/>
                <a:ea typeface="+mn-ea"/>
                <a:cs typeface="EK03Plain-M01" panose="00000600000000000000" pitchFamily="2" charset="0"/>
              </a:defRPr>
            </a:pPr>
            <a:endParaRPr lang="en-US"/>
          </a:p>
        </c:txPr>
        <c:crossAx val="109075072"/>
        <c:crosses val="autoZero"/>
        <c:crossBetween val="between"/>
      </c:valAx>
    </c:plotArea>
    <c:legend>
      <c:legendPos val="b"/>
      <c:layout/>
      <c:overlay val="0"/>
      <c:txPr>
        <a:bodyPr/>
        <a:lstStyle/>
        <a:p>
          <a:pPr algn="ctr">
            <a:defRPr lang="en-GB" sz="1400" b="0" i="0" u="none" strike="noStrike" kern="1200" baseline="0">
              <a:solidFill>
                <a:prstClr val="white">
                  <a:lumMod val="50000"/>
                </a:prstClr>
              </a:solidFill>
              <a:latin typeface="EK03Plain-M01" panose="00000600000000000000" pitchFamily="2" charset="0"/>
              <a:ea typeface="+mn-ea"/>
              <a:cs typeface="EK03Plain-M01" panose="00000600000000000000" pitchFamily="2" charset="0"/>
            </a:defRPr>
          </a:pPr>
          <a:endParaRPr lang="en-US"/>
        </a:p>
      </c:txPr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19430494646572"/>
          <c:y val="5.0369632939248732E-2"/>
          <c:w val="0.84537416819271582"/>
          <c:h val="0.7383155979384389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'Service Stars'!$A$1</c:f>
              <c:strCache>
                <c:ptCount val="1"/>
                <c:pt idx="0">
                  <c:v>Out of 7452 learners</c:v>
                </c:pt>
              </c:strCache>
            </c:strRef>
          </c:tx>
          <c:spPr>
            <a:solidFill>
              <a:srgbClr val="00B0F0"/>
            </a:solidFill>
          </c:spPr>
          <c:invertIfNegative val="0"/>
          <c:dLbls>
            <c:dLbl>
              <c:idx val="1"/>
              <c:layout>
                <c:manualLayout>
                  <c:x val="1.7524268006495203E-3"/>
                  <c:y val="8.0787536412702601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3.5048536012991694E-3"/>
                  <c:y val="-1.61575072825405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bg1">
                        <a:lumMod val="50000"/>
                      </a:schemeClr>
                    </a:solidFill>
                    <a:latin typeface="EK03Plain-M01" panose="00000600000000000000" pitchFamily="2" charset="0"/>
                    <a:cs typeface="EK03Plain-M01" panose="00000600000000000000" pitchFamily="2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'Service Stars'!$A$3:$A$5</c:f>
              <c:strCache>
                <c:ptCount val="3"/>
                <c:pt idx="0">
                  <c:v>Service Training 
Part 1</c:v>
                </c:pt>
                <c:pt idx="1">
                  <c:v>Service Training
Part 3</c:v>
                </c:pt>
                <c:pt idx="2">
                  <c:v>Service Training 
Part 1 &amp; 3</c:v>
                </c:pt>
              </c:strCache>
            </c:strRef>
          </c:cat>
          <c:val>
            <c:numRef>
              <c:f>'Service Stars'!$B$3:$B$5</c:f>
              <c:numCache>
                <c:formatCode>General</c:formatCode>
                <c:ptCount val="3"/>
                <c:pt idx="0">
                  <c:v>418</c:v>
                </c:pt>
                <c:pt idx="1">
                  <c:v>1374</c:v>
                </c:pt>
                <c:pt idx="2">
                  <c:v>145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92098688"/>
        <c:axId val="192100608"/>
      </c:barChart>
      <c:catAx>
        <c:axId val="1920986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defRPr>
            </a:pPr>
            <a:endParaRPr lang="en-US"/>
          </a:p>
        </c:txPr>
        <c:crossAx val="192100608"/>
        <c:crosses val="autoZero"/>
        <c:auto val="1"/>
        <c:lblAlgn val="ctr"/>
        <c:lblOffset val="100"/>
        <c:noMultiLvlLbl val="0"/>
      </c:catAx>
      <c:valAx>
        <c:axId val="1921006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defRPr>
            </a:pPr>
            <a:endParaRPr lang="en-US"/>
          </a:p>
        </c:txPr>
        <c:crossAx val="192098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31"/>
    </mc:Choice>
    <mc:Fallback>
      <c:style val="31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'Service Review'!$A$4:$B$4</c:f>
              <c:strCache>
                <c:ptCount val="1"/>
                <c:pt idx="0">
                  <c:v>Total number crew on Service Review -  136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0070C0"/>
              </a:solidFill>
            </c:spPr>
          </c:dPt>
          <c:dPt>
            <c:idx val="1"/>
            <c:invertIfNegative val="0"/>
            <c:bubble3D val="0"/>
            <c:spPr>
              <a:solidFill>
                <a:srgbClr val="00B050"/>
              </a:solidFill>
            </c:spPr>
          </c:dPt>
          <c:dPt>
            <c:idx val="2"/>
            <c:invertIfNegative val="0"/>
            <c:bubble3D val="0"/>
            <c:spPr>
              <a:solidFill>
                <a:srgbClr val="C00000"/>
              </a:solidFill>
            </c:spPr>
          </c:dPt>
          <c:dLbls>
            <c:txPr>
              <a:bodyPr/>
              <a:lstStyle/>
              <a:p>
                <a:pPr>
                  <a:defRPr>
                    <a:solidFill>
                      <a:schemeClr val="bg1">
                        <a:lumMod val="50000"/>
                      </a:schemeClr>
                    </a:solidFill>
                    <a:latin typeface="EK03Plain-M01" panose="00000600000000000000" pitchFamily="2" charset="0"/>
                    <a:cs typeface="EK03Plain-M01" panose="00000600000000000000" pitchFamily="2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'Service Review'!$A$6:$A$8</c:f>
              <c:strCache>
                <c:ptCount val="3"/>
                <c:pt idx="0">
                  <c:v>YSA outcome
Service Star</c:v>
                </c:pt>
                <c:pt idx="1">
                  <c:v>YSA outcome
Achieving</c:v>
                </c:pt>
                <c:pt idx="2">
                  <c:v>YSA outome
Below Standard</c:v>
                </c:pt>
              </c:strCache>
            </c:strRef>
          </c:cat>
          <c:val>
            <c:numRef>
              <c:f>'Service Review'!$B$6:$B$8</c:f>
              <c:numCache>
                <c:formatCode>General</c:formatCode>
                <c:ptCount val="3"/>
                <c:pt idx="0">
                  <c:v>25</c:v>
                </c:pt>
                <c:pt idx="1">
                  <c:v>106</c:v>
                </c:pt>
                <c:pt idx="2">
                  <c:v>5</c:v>
                </c:pt>
              </c:numCache>
            </c:numRef>
          </c:val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64"/>
        <c:axId val="203161984"/>
        <c:axId val="203170176"/>
      </c:barChart>
      <c:catAx>
        <c:axId val="203161984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defRPr>
            </a:pPr>
            <a:endParaRPr lang="en-US"/>
          </a:p>
        </c:txPr>
        <c:crossAx val="203170176"/>
        <c:crosses val="autoZero"/>
        <c:auto val="1"/>
        <c:lblAlgn val="ctr"/>
        <c:lblOffset val="100"/>
        <c:noMultiLvlLbl val="0"/>
      </c:catAx>
      <c:valAx>
        <c:axId val="20317017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defRPr>
            </a:pPr>
            <a:endParaRPr lang="en-US"/>
          </a:p>
        </c:txPr>
        <c:crossAx val="20316198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045F0CE-652A-4A26-B1D2-02F661CB19B0}" type="doc">
      <dgm:prSet loTypeId="urn:microsoft.com/office/officeart/2005/8/layout/cycle2" loCatId="cycle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7C8303F3-1BAD-4685-809D-9A4956C7F0DE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Feedback</a:t>
          </a:r>
          <a:endParaRPr lang="en-GB" sz="16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06E7E53E-5D52-4443-A564-AF9DAF360596}" type="parTrans" cxnId="{AD4AF7EB-935A-4D23-95D9-739BD482F939}">
      <dgm:prSet/>
      <dgm:spPr/>
      <dgm:t>
        <a:bodyPr/>
        <a:lstStyle/>
        <a:p>
          <a:endParaRPr lang="en-GB" sz="28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2B0DD23F-5C6C-453D-960B-37785F7F97D1}" type="sibTrans" cxnId="{AD4AF7EB-935A-4D23-95D9-739BD482F939}">
      <dgm:prSet custT="1"/>
      <dgm:spPr>
        <a:solidFill>
          <a:srgbClr val="B31218"/>
        </a:solidFill>
      </dgm:spPr>
      <dgm:t>
        <a:bodyPr/>
        <a:lstStyle/>
        <a:p>
          <a:endParaRPr lang="en-GB" sz="12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826960DC-6F0A-4023-AC0D-334CA0DEBBE8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Research</a:t>
          </a:r>
          <a:endParaRPr lang="en-GB" sz="16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FDC115F5-3B0F-4381-8866-8F6B571708D4}" type="parTrans" cxnId="{9FB7B14B-905F-4EBB-9CD5-51353BF6C462}">
      <dgm:prSet/>
      <dgm:spPr/>
      <dgm:t>
        <a:bodyPr/>
        <a:lstStyle/>
        <a:p>
          <a:endParaRPr lang="en-GB" sz="28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DF3A47BA-AD64-4678-8FF4-A4841C1FEC00}" type="sibTrans" cxnId="{9FB7B14B-905F-4EBB-9CD5-51353BF6C462}">
      <dgm:prSet custT="1"/>
      <dgm:spPr>
        <a:solidFill>
          <a:srgbClr val="B31218"/>
        </a:solidFill>
      </dgm:spPr>
      <dgm:t>
        <a:bodyPr/>
        <a:lstStyle/>
        <a:p>
          <a:endParaRPr lang="en-GB" sz="12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9E1C4187-0307-4DFD-9633-92F8E0F92D4B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Findings</a:t>
          </a:r>
          <a:endParaRPr lang="en-GB" sz="16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ADB603FF-7145-45A9-9E73-D5620FB7C3BA}" type="parTrans" cxnId="{EC034077-411C-4327-9FEC-9B49640E726D}">
      <dgm:prSet/>
      <dgm:spPr/>
      <dgm:t>
        <a:bodyPr/>
        <a:lstStyle/>
        <a:p>
          <a:endParaRPr lang="en-GB" sz="28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77D0A669-D324-465E-997C-EA7B0A7440E6}" type="sibTrans" cxnId="{EC034077-411C-4327-9FEC-9B49640E726D}">
      <dgm:prSet custT="1"/>
      <dgm:spPr>
        <a:solidFill>
          <a:srgbClr val="B31218"/>
        </a:solidFill>
      </dgm:spPr>
      <dgm:t>
        <a:bodyPr/>
        <a:lstStyle/>
        <a:p>
          <a:endParaRPr lang="en-GB" sz="12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6352ECE4-EB08-45ED-9BE0-F3B81EADE5F9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r>
            <a:rPr lang="en-GB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Design</a:t>
          </a:r>
          <a:endParaRPr lang="en-GB" sz="16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25F67B0B-9863-429E-95BE-EDE6F8E7FF3D}" type="parTrans" cxnId="{0016F306-BD5E-437F-946E-A3482D7BEB97}">
      <dgm:prSet/>
      <dgm:spPr/>
      <dgm:t>
        <a:bodyPr/>
        <a:lstStyle/>
        <a:p>
          <a:endParaRPr lang="en-GB" sz="28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1466EA50-4E19-41AA-BFFC-ED10A0FC97AA}" type="sibTrans" cxnId="{0016F306-BD5E-437F-946E-A3482D7BEB97}">
      <dgm:prSet custT="1"/>
      <dgm:spPr>
        <a:solidFill>
          <a:srgbClr val="B31218"/>
        </a:solidFill>
      </dgm:spPr>
      <dgm:t>
        <a:bodyPr/>
        <a:lstStyle/>
        <a:p>
          <a:endParaRPr lang="en-GB" sz="12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A73C7494-12E0-4AF0-8276-4D92580F9EC1}">
      <dgm:prSet phldrT="[Text]" custT="1"/>
      <dgm:spPr>
        <a:solidFill>
          <a:schemeClr val="bg1">
            <a:lumMod val="75000"/>
          </a:schemeClr>
        </a:solidFill>
      </dgm:spPr>
      <dgm:t>
        <a:bodyPr/>
        <a:lstStyle/>
        <a:p>
          <a:endParaRPr lang="en-GB" sz="16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3BF59320-ED9A-48C1-A445-C4DA0B236079}" type="parTrans" cxnId="{F5813EF9-C910-4EDE-91BE-C8C71784DB64}">
      <dgm:prSet/>
      <dgm:spPr/>
      <dgm:t>
        <a:bodyPr/>
        <a:lstStyle/>
        <a:p>
          <a:endParaRPr lang="en-GB" sz="28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C0E3CF56-628F-4114-930F-899A94B3CAE5}" type="sibTrans" cxnId="{F5813EF9-C910-4EDE-91BE-C8C71784DB64}">
      <dgm:prSet custT="1"/>
      <dgm:spPr>
        <a:solidFill>
          <a:srgbClr val="B31218"/>
        </a:solidFill>
      </dgm:spPr>
      <dgm:t>
        <a:bodyPr/>
        <a:lstStyle/>
        <a:p>
          <a:endParaRPr lang="en-GB" sz="1200">
            <a:latin typeface="EK03Plain-B01" panose="00000800000000000000" pitchFamily="2" charset="0"/>
            <a:cs typeface="EK03Plain-B01" panose="00000800000000000000" pitchFamily="2" charset="0"/>
          </a:endParaRPr>
        </a:p>
      </dgm:t>
    </dgm:pt>
    <dgm:pt modelId="{0A1E5158-2562-40DE-8C13-F1A06A92D414}" type="pres">
      <dgm:prSet presAssocID="{F045F0CE-652A-4A26-B1D2-02F661CB19B0}" presName="cycle" presStyleCnt="0">
        <dgm:presLayoutVars>
          <dgm:dir/>
          <dgm:resizeHandles val="exact"/>
        </dgm:presLayoutVars>
      </dgm:prSet>
      <dgm:spPr/>
    </dgm:pt>
    <dgm:pt modelId="{4A823101-220A-4F6B-9C38-C07EC81EF11A}" type="pres">
      <dgm:prSet presAssocID="{7C8303F3-1BAD-4685-809D-9A4956C7F0DE}" presName="node" presStyleLbl="node1" presStyleIdx="0" presStyleCnt="5">
        <dgm:presLayoutVars>
          <dgm:bulletEnabled val="1"/>
        </dgm:presLayoutVars>
      </dgm:prSet>
      <dgm:spPr/>
    </dgm:pt>
    <dgm:pt modelId="{41D692AF-1B99-4251-955F-4063C21BDE51}" type="pres">
      <dgm:prSet presAssocID="{2B0DD23F-5C6C-453D-960B-37785F7F97D1}" presName="sibTrans" presStyleLbl="sibTrans2D1" presStyleIdx="0" presStyleCnt="5"/>
      <dgm:spPr/>
    </dgm:pt>
    <dgm:pt modelId="{4B8668C1-9E84-47A9-A264-25ACFD920FBD}" type="pres">
      <dgm:prSet presAssocID="{2B0DD23F-5C6C-453D-960B-37785F7F97D1}" presName="connectorText" presStyleLbl="sibTrans2D1" presStyleIdx="0" presStyleCnt="5"/>
      <dgm:spPr/>
    </dgm:pt>
    <dgm:pt modelId="{9EAF0FEE-3445-4C8C-AA8D-6C963AA94221}" type="pres">
      <dgm:prSet presAssocID="{826960DC-6F0A-4023-AC0D-334CA0DEBBE8}" presName="node" presStyleLbl="node1" presStyleIdx="1" presStyleCnt="5">
        <dgm:presLayoutVars>
          <dgm:bulletEnabled val="1"/>
        </dgm:presLayoutVars>
      </dgm:prSet>
      <dgm:spPr/>
    </dgm:pt>
    <dgm:pt modelId="{A8F28537-75A9-4B9C-8274-33ADAAF94FF7}" type="pres">
      <dgm:prSet presAssocID="{DF3A47BA-AD64-4678-8FF4-A4841C1FEC00}" presName="sibTrans" presStyleLbl="sibTrans2D1" presStyleIdx="1" presStyleCnt="5"/>
      <dgm:spPr/>
    </dgm:pt>
    <dgm:pt modelId="{8317191B-FB3D-45B6-9079-215208313BB3}" type="pres">
      <dgm:prSet presAssocID="{DF3A47BA-AD64-4678-8FF4-A4841C1FEC00}" presName="connectorText" presStyleLbl="sibTrans2D1" presStyleIdx="1" presStyleCnt="5"/>
      <dgm:spPr/>
    </dgm:pt>
    <dgm:pt modelId="{67E3AB8A-BEA1-4509-A6A9-3D78E748D476}" type="pres">
      <dgm:prSet presAssocID="{9E1C4187-0307-4DFD-9633-92F8E0F92D4B}" presName="node" presStyleLbl="node1" presStyleIdx="2" presStyleCnt="5">
        <dgm:presLayoutVars>
          <dgm:bulletEnabled val="1"/>
        </dgm:presLayoutVars>
      </dgm:prSet>
      <dgm:spPr/>
    </dgm:pt>
    <dgm:pt modelId="{765EEFFE-157B-4A42-BD91-C866219D1C0D}" type="pres">
      <dgm:prSet presAssocID="{77D0A669-D324-465E-997C-EA7B0A7440E6}" presName="sibTrans" presStyleLbl="sibTrans2D1" presStyleIdx="2" presStyleCnt="5"/>
      <dgm:spPr/>
    </dgm:pt>
    <dgm:pt modelId="{EB915DA2-7388-4571-B283-C1D6D4A726A4}" type="pres">
      <dgm:prSet presAssocID="{77D0A669-D324-465E-997C-EA7B0A7440E6}" presName="connectorText" presStyleLbl="sibTrans2D1" presStyleIdx="2" presStyleCnt="5"/>
      <dgm:spPr/>
    </dgm:pt>
    <dgm:pt modelId="{3A172A0E-C7DD-447B-9B80-75D99AF247A7}" type="pres">
      <dgm:prSet presAssocID="{6352ECE4-EB08-45ED-9BE0-F3B81EADE5F9}" presName="node" presStyleLbl="node1" presStyleIdx="3" presStyleCnt="5">
        <dgm:presLayoutVars>
          <dgm:bulletEnabled val="1"/>
        </dgm:presLayoutVars>
      </dgm:prSet>
      <dgm:spPr/>
    </dgm:pt>
    <dgm:pt modelId="{9ED6599D-9EBB-4517-B7BC-391113884E3E}" type="pres">
      <dgm:prSet presAssocID="{1466EA50-4E19-41AA-BFFC-ED10A0FC97AA}" presName="sibTrans" presStyleLbl="sibTrans2D1" presStyleIdx="3" presStyleCnt="5"/>
      <dgm:spPr/>
    </dgm:pt>
    <dgm:pt modelId="{AF86E21A-DBCB-4211-A202-6AD608BAC686}" type="pres">
      <dgm:prSet presAssocID="{1466EA50-4E19-41AA-BFFC-ED10A0FC97AA}" presName="connectorText" presStyleLbl="sibTrans2D1" presStyleIdx="3" presStyleCnt="5"/>
      <dgm:spPr/>
    </dgm:pt>
    <dgm:pt modelId="{52BD0337-718C-4F99-A325-23EF680243E3}" type="pres">
      <dgm:prSet presAssocID="{A73C7494-12E0-4AF0-8276-4D92580F9EC1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51157EF0-4221-4A9B-8423-462590892107}" type="pres">
      <dgm:prSet presAssocID="{C0E3CF56-628F-4114-930F-899A94B3CAE5}" presName="sibTrans" presStyleLbl="sibTrans2D1" presStyleIdx="4" presStyleCnt="5"/>
      <dgm:spPr/>
    </dgm:pt>
    <dgm:pt modelId="{E1A2A249-0004-4A8C-A2B9-DD477F80B5CB}" type="pres">
      <dgm:prSet presAssocID="{C0E3CF56-628F-4114-930F-899A94B3CAE5}" presName="connectorText" presStyleLbl="sibTrans2D1" presStyleIdx="4" presStyleCnt="5"/>
      <dgm:spPr/>
    </dgm:pt>
  </dgm:ptLst>
  <dgm:cxnLst>
    <dgm:cxn modelId="{5472B799-7C65-4F3F-BC7F-555BFD560931}" type="presOf" srcId="{6352ECE4-EB08-45ED-9BE0-F3B81EADE5F9}" destId="{3A172A0E-C7DD-447B-9B80-75D99AF247A7}" srcOrd="0" destOrd="0" presId="urn:microsoft.com/office/officeart/2005/8/layout/cycle2"/>
    <dgm:cxn modelId="{21775079-3A2B-4B32-A119-F0E44C41DF82}" type="presOf" srcId="{C0E3CF56-628F-4114-930F-899A94B3CAE5}" destId="{E1A2A249-0004-4A8C-A2B9-DD477F80B5CB}" srcOrd="1" destOrd="0" presId="urn:microsoft.com/office/officeart/2005/8/layout/cycle2"/>
    <dgm:cxn modelId="{169C0A2F-3DA1-46A1-B6CE-C6E7DF2FA19E}" type="presOf" srcId="{A73C7494-12E0-4AF0-8276-4D92580F9EC1}" destId="{52BD0337-718C-4F99-A325-23EF680243E3}" srcOrd="0" destOrd="0" presId="urn:microsoft.com/office/officeart/2005/8/layout/cycle2"/>
    <dgm:cxn modelId="{BCD49D1E-9B5B-48D9-8AFE-9DA2E72F2AFB}" type="presOf" srcId="{C0E3CF56-628F-4114-930F-899A94B3CAE5}" destId="{51157EF0-4221-4A9B-8423-462590892107}" srcOrd="0" destOrd="0" presId="urn:microsoft.com/office/officeart/2005/8/layout/cycle2"/>
    <dgm:cxn modelId="{EC034077-411C-4327-9FEC-9B49640E726D}" srcId="{F045F0CE-652A-4A26-B1D2-02F661CB19B0}" destId="{9E1C4187-0307-4DFD-9633-92F8E0F92D4B}" srcOrd="2" destOrd="0" parTransId="{ADB603FF-7145-45A9-9E73-D5620FB7C3BA}" sibTransId="{77D0A669-D324-465E-997C-EA7B0A7440E6}"/>
    <dgm:cxn modelId="{8DC5F922-8129-4C7D-AE9D-259B560D79EF}" type="presOf" srcId="{2B0DD23F-5C6C-453D-960B-37785F7F97D1}" destId="{41D692AF-1B99-4251-955F-4063C21BDE51}" srcOrd="0" destOrd="0" presId="urn:microsoft.com/office/officeart/2005/8/layout/cycle2"/>
    <dgm:cxn modelId="{F5813EF9-C910-4EDE-91BE-C8C71784DB64}" srcId="{F045F0CE-652A-4A26-B1D2-02F661CB19B0}" destId="{A73C7494-12E0-4AF0-8276-4D92580F9EC1}" srcOrd="4" destOrd="0" parTransId="{3BF59320-ED9A-48C1-A445-C4DA0B236079}" sibTransId="{C0E3CF56-628F-4114-930F-899A94B3CAE5}"/>
    <dgm:cxn modelId="{F7FCCA62-00DD-47D6-9675-21FEB814545C}" type="presOf" srcId="{7C8303F3-1BAD-4685-809D-9A4956C7F0DE}" destId="{4A823101-220A-4F6B-9C38-C07EC81EF11A}" srcOrd="0" destOrd="0" presId="urn:microsoft.com/office/officeart/2005/8/layout/cycle2"/>
    <dgm:cxn modelId="{E7E082C5-B548-4358-89CC-E4B2EE5CE5DA}" type="presOf" srcId="{F045F0CE-652A-4A26-B1D2-02F661CB19B0}" destId="{0A1E5158-2562-40DE-8C13-F1A06A92D414}" srcOrd="0" destOrd="0" presId="urn:microsoft.com/office/officeart/2005/8/layout/cycle2"/>
    <dgm:cxn modelId="{C5CC7E55-7CB2-4B40-ACED-DE97BFB69122}" type="presOf" srcId="{1466EA50-4E19-41AA-BFFC-ED10A0FC97AA}" destId="{AF86E21A-DBCB-4211-A202-6AD608BAC686}" srcOrd="1" destOrd="0" presId="urn:microsoft.com/office/officeart/2005/8/layout/cycle2"/>
    <dgm:cxn modelId="{C557C2AE-C475-4132-8C54-E383FD18782E}" type="presOf" srcId="{2B0DD23F-5C6C-453D-960B-37785F7F97D1}" destId="{4B8668C1-9E84-47A9-A264-25ACFD920FBD}" srcOrd="1" destOrd="0" presId="urn:microsoft.com/office/officeart/2005/8/layout/cycle2"/>
    <dgm:cxn modelId="{EBB2A1DE-57B4-4287-945F-3A0DB66DBFB8}" type="presOf" srcId="{DF3A47BA-AD64-4678-8FF4-A4841C1FEC00}" destId="{8317191B-FB3D-45B6-9079-215208313BB3}" srcOrd="1" destOrd="0" presId="urn:microsoft.com/office/officeart/2005/8/layout/cycle2"/>
    <dgm:cxn modelId="{AF7A0B63-EC7E-4CFA-A2C7-8C81BDA8147C}" type="presOf" srcId="{9E1C4187-0307-4DFD-9633-92F8E0F92D4B}" destId="{67E3AB8A-BEA1-4509-A6A9-3D78E748D476}" srcOrd="0" destOrd="0" presId="urn:microsoft.com/office/officeart/2005/8/layout/cycle2"/>
    <dgm:cxn modelId="{75286942-5868-4AB5-911A-42709C108DBC}" type="presOf" srcId="{77D0A669-D324-465E-997C-EA7B0A7440E6}" destId="{765EEFFE-157B-4A42-BD91-C866219D1C0D}" srcOrd="0" destOrd="0" presId="urn:microsoft.com/office/officeart/2005/8/layout/cycle2"/>
    <dgm:cxn modelId="{AD4AF7EB-935A-4D23-95D9-739BD482F939}" srcId="{F045F0CE-652A-4A26-B1D2-02F661CB19B0}" destId="{7C8303F3-1BAD-4685-809D-9A4956C7F0DE}" srcOrd="0" destOrd="0" parTransId="{06E7E53E-5D52-4443-A564-AF9DAF360596}" sibTransId="{2B0DD23F-5C6C-453D-960B-37785F7F97D1}"/>
    <dgm:cxn modelId="{30B9AB10-538E-4067-B8E8-7E83D657D0EC}" type="presOf" srcId="{1466EA50-4E19-41AA-BFFC-ED10A0FC97AA}" destId="{9ED6599D-9EBB-4517-B7BC-391113884E3E}" srcOrd="0" destOrd="0" presId="urn:microsoft.com/office/officeart/2005/8/layout/cycle2"/>
    <dgm:cxn modelId="{C868A47D-0A9F-4B68-A805-47D68CE48401}" type="presOf" srcId="{77D0A669-D324-465E-997C-EA7B0A7440E6}" destId="{EB915DA2-7388-4571-B283-C1D6D4A726A4}" srcOrd="1" destOrd="0" presId="urn:microsoft.com/office/officeart/2005/8/layout/cycle2"/>
    <dgm:cxn modelId="{EF2D94AB-5A38-4971-9C2F-73F98CBC9432}" type="presOf" srcId="{826960DC-6F0A-4023-AC0D-334CA0DEBBE8}" destId="{9EAF0FEE-3445-4C8C-AA8D-6C963AA94221}" srcOrd="0" destOrd="0" presId="urn:microsoft.com/office/officeart/2005/8/layout/cycle2"/>
    <dgm:cxn modelId="{0016F306-BD5E-437F-946E-A3482D7BEB97}" srcId="{F045F0CE-652A-4A26-B1D2-02F661CB19B0}" destId="{6352ECE4-EB08-45ED-9BE0-F3B81EADE5F9}" srcOrd="3" destOrd="0" parTransId="{25F67B0B-9863-429E-95BE-EDE6F8E7FF3D}" sibTransId="{1466EA50-4E19-41AA-BFFC-ED10A0FC97AA}"/>
    <dgm:cxn modelId="{FA76301D-C2EE-494D-8101-7EB2FB22FBDA}" type="presOf" srcId="{DF3A47BA-AD64-4678-8FF4-A4841C1FEC00}" destId="{A8F28537-75A9-4B9C-8274-33ADAAF94FF7}" srcOrd="0" destOrd="0" presId="urn:microsoft.com/office/officeart/2005/8/layout/cycle2"/>
    <dgm:cxn modelId="{9FB7B14B-905F-4EBB-9CD5-51353BF6C462}" srcId="{F045F0CE-652A-4A26-B1D2-02F661CB19B0}" destId="{826960DC-6F0A-4023-AC0D-334CA0DEBBE8}" srcOrd="1" destOrd="0" parTransId="{FDC115F5-3B0F-4381-8866-8F6B571708D4}" sibTransId="{DF3A47BA-AD64-4678-8FF4-A4841C1FEC00}"/>
    <dgm:cxn modelId="{FBEDEE66-41B8-493D-987A-F0B19FADA0AD}" type="presParOf" srcId="{0A1E5158-2562-40DE-8C13-F1A06A92D414}" destId="{4A823101-220A-4F6B-9C38-C07EC81EF11A}" srcOrd="0" destOrd="0" presId="urn:microsoft.com/office/officeart/2005/8/layout/cycle2"/>
    <dgm:cxn modelId="{596361E5-2C9E-49A7-BA80-555E245DF13F}" type="presParOf" srcId="{0A1E5158-2562-40DE-8C13-F1A06A92D414}" destId="{41D692AF-1B99-4251-955F-4063C21BDE51}" srcOrd="1" destOrd="0" presId="urn:microsoft.com/office/officeart/2005/8/layout/cycle2"/>
    <dgm:cxn modelId="{B61C551B-E66E-4FB5-8EFA-354AEDA695C4}" type="presParOf" srcId="{41D692AF-1B99-4251-955F-4063C21BDE51}" destId="{4B8668C1-9E84-47A9-A264-25ACFD920FBD}" srcOrd="0" destOrd="0" presId="urn:microsoft.com/office/officeart/2005/8/layout/cycle2"/>
    <dgm:cxn modelId="{0D1D1ACD-7886-4042-9418-9155B6DF38EC}" type="presParOf" srcId="{0A1E5158-2562-40DE-8C13-F1A06A92D414}" destId="{9EAF0FEE-3445-4C8C-AA8D-6C963AA94221}" srcOrd="2" destOrd="0" presId="urn:microsoft.com/office/officeart/2005/8/layout/cycle2"/>
    <dgm:cxn modelId="{65ED459E-19A5-4188-9FAC-ED9C324C06DC}" type="presParOf" srcId="{0A1E5158-2562-40DE-8C13-F1A06A92D414}" destId="{A8F28537-75A9-4B9C-8274-33ADAAF94FF7}" srcOrd="3" destOrd="0" presId="urn:microsoft.com/office/officeart/2005/8/layout/cycle2"/>
    <dgm:cxn modelId="{20BBCEBC-6595-478E-86D4-3EF69AEB07B2}" type="presParOf" srcId="{A8F28537-75A9-4B9C-8274-33ADAAF94FF7}" destId="{8317191B-FB3D-45B6-9079-215208313BB3}" srcOrd="0" destOrd="0" presId="urn:microsoft.com/office/officeart/2005/8/layout/cycle2"/>
    <dgm:cxn modelId="{FBF9F445-855C-414F-88E0-C9F9B3F54944}" type="presParOf" srcId="{0A1E5158-2562-40DE-8C13-F1A06A92D414}" destId="{67E3AB8A-BEA1-4509-A6A9-3D78E748D476}" srcOrd="4" destOrd="0" presId="urn:microsoft.com/office/officeart/2005/8/layout/cycle2"/>
    <dgm:cxn modelId="{6954D1A7-7101-4ED3-A43A-CD2C9015FAB3}" type="presParOf" srcId="{0A1E5158-2562-40DE-8C13-F1A06A92D414}" destId="{765EEFFE-157B-4A42-BD91-C866219D1C0D}" srcOrd="5" destOrd="0" presId="urn:microsoft.com/office/officeart/2005/8/layout/cycle2"/>
    <dgm:cxn modelId="{9871EEBD-76DB-45E3-A468-96813ED3356B}" type="presParOf" srcId="{765EEFFE-157B-4A42-BD91-C866219D1C0D}" destId="{EB915DA2-7388-4571-B283-C1D6D4A726A4}" srcOrd="0" destOrd="0" presId="urn:microsoft.com/office/officeart/2005/8/layout/cycle2"/>
    <dgm:cxn modelId="{7926EEBE-F2FC-43BB-83C1-862DB2F900AA}" type="presParOf" srcId="{0A1E5158-2562-40DE-8C13-F1A06A92D414}" destId="{3A172A0E-C7DD-447B-9B80-75D99AF247A7}" srcOrd="6" destOrd="0" presId="urn:microsoft.com/office/officeart/2005/8/layout/cycle2"/>
    <dgm:cxn modelId="{D6BC18C1-2616-475E-AA70-AF8D15368EAD}" type="presParOf" srcId="{0A1E5158-2562-40DE-8C13-F1A06A92D414}" destId="{9ED6599D-9EBB-4517-B7BC-391113884E3E}" srcOrd="7" destOrd="0" presId="urn:microsoft.com/office/officeart/2005/8/layout/cycle2"/>
    <dgm:cxn modelId="{02BF7C08-37A5-4BF8-AFA4-5F9292098544}" type="presParOf" srcId="{9ED6599D-9EBB-4517-B7BC-391113884E3E}" destId="{AF86E21A-DBCB-4211-A202-6AD608BAC686}" srcOrd="0" destOrd="0" presId="urn:microsoft.com/office/officeart/2005/8/layout/cycle2"/>
    <dgm:cxn modelId="{DC8ED0BF-CAEC-4D01-98A5-0A6E5A249F4F}" type="presParOf" srcId="{0A1E5158-2562-40DE-8C13-F1A06A92D414}" destId="{52BD0337-718C-4F99-A325-23EF680243E3}" srcOrd="8" destOrd="0" presId="urn:microsoft.com/office/officeart/2005/8/layout/cycle2"/>
    <dgm:cxn modelId="{14A58ED5-1D08-40A4-B729-AAC8C19136A8}" type="presParOf" srcId="{0A1E5158-2562-40DE-8C13-F1A06A92D414}" destId="{51157EF0-4221-4A9B-8423-462590892107}" srcOrd="9" destOrd="0" presId="urn:microsoft.com/office/officeart/2005/8/layout/cycle2"/>
    <dgm:cxn modelId="{1A21A605-74C9-4863-BC67-D3CFAF29115C}" type="presParOf" srcId="{51157EF0-4221-4A9B-8423-462590892107}" destId="{E1A2A249-0004-4A8C-A2B9-DD477F80B5CB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823101-220A-4F6B-9C38-C07EC81EF11A}">
      <dsp:nvSpPr>
        <dsp:cNvPr id="0" name=""/>
        <dsp:cNvSpPr/>
      </dsp:nvSpPr>
      <dsp:spPr>
        <a:xfrm>
          <a:off x="3080057" y="507"/>
          <a:ext cx="1551324" cy="1551324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Feedback</a:t>
          </a:r>
          <a:endParaRPr lang="en-GB" sz="1600" kern="12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3307243" y="227693"/>
        <a:ext cx="1096952" cy="1096952"/>
      </dsp:txXfrm>
    </dsp:sp>
    <dsp:sp modelId="{41D692AF-1B99-4251-955F-4063C21BDE51}">
      <dsp:nvSpPr>
        <dsp:cNvPr id="0" name=""/>
        <dsp:cNvSpPr/>
      </dsp:nvSpPr>
      <dsp:spPr>
        <a:xfrm rot="2160000">
          <a:off x="4582684" y="1192865"/>
          <a:ext cx="413772" cy="523572"/>
        </a:xfrm>
        <a:prstGeom prst="rightArrow">
          <a:avLst>
            <a:gd name="adj1" fmla="val 60000"/>
            <a:gd name="adj2" fmla="val 50000"/>
          </a:avLst>
        </a:prstGeom>
        <a:solidFill>
          <a:srgbClr val="B3121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4594538" y="1261098"/>
        <a:ext cx="289640" cy="314144"/>
      </dsp:txXfrm>
    </dsp:sp>
    <dsp:sp modelId="{9EAF0FEE-3445-4C8C-AA8D-6C963AA94221}">
      <dsp:nvSpPr>
        <dsp:cNvPr id="0" name=""/>
        <dsp:cNvSpPr/>
      </dsp:nvSpPr>
      <dsp:spPr>
        <a:xfrm>
          <a:off x="4966707" y="1371238"/>
          <a:ext cx="1551324" cy="1551324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Research</a:t>
          </a:r>
          <a:endParaRPr lang="en-GB" sz="1600" kern="12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5193893" y="1598424"/>
        <a:ext cx="1096952" cy="1096952"/>
      </dsp:txXfrm>
    </dsp:sp>
    <dsp:sp modelId="{A8F28537-75A9-4B9C-8274-33ADAAF94FF7}">
      <dsp:nvSpPr>
        <dsp:cNvPr id="0" name=""/>
        <dsp:cNvSpPr/>
      </dsp:nvSpPr>
      <dsp:spPr>
        <a:xfrm rot="6480000">
          <a:off x="5178784" y="2982922"/>
          <a:ext cx="413772" cy="523572"/>
        </a:xfrm>
        <a:prstGeom prst="rightArrow">
          <a:avLst>
            <a:gd name="adj1" fmla="val 60000"/>
            <a:gd name="adj2" fmla="val 50000"/>
          </a:avLst>
        </a:prstGeom>
        <a:solidFill>
          <a:srgbClr val="B3121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 rot="10800000">
        <a:off x="5260029" y="3028608"/>
        <a:ext cx="289640" cy="314144"/>
      </dsp:txXfrm>
    </dsp:sp>
    <dsp:sp modelId="{67E3AB8A-BEA1-4509-A6A9-3D78E748D476}">
      <dsp:nvSpPr>
        <dsp:cNvPr id="0" name=""/>
        <dsp:cNvSpPr/>
      </dsp:nvSpPr>
      <dsp:spPr>
        <a:xfrm>
          <a:off x="4246071" y="3589127"/>
          <a:ext cx="1551324" cy="1551324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Findings</a:t>
          </a:r>
          <a:endParaRPr lang="en-GB" sz="1600" kern="12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4473257" y="3816313"/>
        <a:ext cx="1096952" cy="1096952"/>
      </dsp:txXfrm>
    </dsp:sp>
    <dsp:sp modelId="{765EEFFE-157B-4A42-BD91-C866219D1C0D}">
      <dsp:nvSpPr>
        <dsp:cNvPr id="0" name=""/>
        <dsp:cNvSpPr/>
      </dsp:nvSpPr>
      <dsp:spPr>
        <a:xfrm rot="10800000">
          <a:off x="3660544" y="4103004"/>
          <a:ext cx="413772" cy="523572"/>
        </a:xfrm>
        <a:prstGeom prst="rightArrow">
          <a:avLst>
            <a:gd name="adj1" fmla="val 60000"/>
            <a:gd name="adj2" fmla="val 50000"/>
          </a:avLst>
        </a:prstGeom>
        <a:solidFill>
          <a:srgbClr val="B3121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 rot="10800000">
        <a:off x="3784676" y="4207718"/>
        <a:ext cx="289640" cy="314144"/>
      </dsp:txXfrm>
    </dsp:sp>
    <dsp:sp modelId="{3A172A0E-C7DD-447B-9B80-75D99AF247A7}">
      <dsp:nvSpPr>
        <dsp:cNvPr id="0" name=""/>
        <dsp:cNvSpPr/>
      </dsp:nvSpPr>
      <dsp:spPr>
        <a:xfrm>
          <a:off x="1914044" y="3589127"/>
          <a:ext cx="1551324" cy="1551324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rPr>
            <a:t>Design</a:t>
          </a:r>
          <a:endParaRPr lang="en-GB" sz="1600" kern="12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2141230" y="3816313"/>
        <a:ext cx="1096952" cy="1096952"/>
      </dsp:txXfrm>
    </dsp:sp>
    <dsp:sp modelId="{9ED6599D-9EBB-4517-B7BC-391113884E3E}">
      <dsp:nvSpPr>
        <dsp:cNvPr id="0" name=""/>
        <dsp:cNvSpPr/>
      </dsp:nvSpPr>
      <dsp:spPr>
        <a:xfrm rot="15120000">
          <a:off x="2126121" y="3005196"/>
          <a:ext cx="413772" cy="523572"/>
        </a:xfrm>
        <a:prstGeom prst="rightArrow">
          <a:avLst>
            <a:gd name="adj1" fmla="val 60000"/>
            <a:gd name="adj2" fmla="val 50000"/>
          </a:avLst>
        </a:prstGeom>
        <a:solidFill>
          <a:srgbClr val="B3121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 rot="10800000">
        <a:off x="2207366" y="3168938"/>
        <a:ext cx="289640" cy="314144"/>
      </dsp:txXfrm>
    </dsp:sp>
    <dsp:sp modelId="{52BD0337-718C-4F99-A325-23EF680243E3}">
      <dsp:nvSpPr>
        <dsp:cNvPr id="0" name=""/>
        <dsp:cNvSpPr/>
      </dsp:nvSpPr>
      <dsp:spPr>
        <a:xfrm>
          <a:off x="1193408" y="1371238"/>
          <a:ext cx="1551324" cy="1551324"/>
        </a:xfrm>
        <a:prstGeom prst="ellipse">
          <a:avLst/>
        </a:prstGeom>
        <a:solidFill>
          <a:schemeClr val="bg1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600" kern="1200" dirty="0">
            <a:solidFill>
              <a:schemeClr val="tx1">
                <a:lumMod val="85000"/>
                <a:lumOff val="15000"/>
              </a:schemeClr>
            </a:solidFill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1420594" y="1598424"/>
        <a:ext cx="1096952" cy="1096952"/>
      </dsp:txXfrm>
    </dsp:sp>
    <dsp:sp modelId="{51157EF0-4221-4A9B-8423-462590892107}">
      <dsp:nvSpPr>
        <dsp:cNvPr id="0" name=""/>
        <dsp:cNvSpPr/>
      </dsp:nvSpPr>
      <dsp:spPr>
        <a:xfrm rot="19440000">
          <a:off x="2696035" y="1206632"/>
          <a:ext cx="413772" cy="523572"/>
        </a:xfrm>
        <a:prstGeom prst="rightArrow">
          <a:avLst>
            <a:gd name="adj1" fmla="val 60000"/>
            <a:gd name="adj2" fmla="val 50000"/>
          </a:avLst>
        </a:prstGeom>
        <a:solidFill>
          <a:srgbClr val="B31218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200" kern="1200">
            <a:latin typeface="EK03Plain-B01" panose="00000800000000000000" pitchFamily="2" charset="0"/>
            <a:cs typeface="EK03Plain-B01" panose="00000800000000000000" pitchFamily="2" charset="0"/>
          </a:endParaRPr>
        </a:p>
      </dsp:txBody>
      <dsp:txXfrm>
        <a:off x="2707889" y="1347827"/>
        <a:ext cx="289640" cy="3141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/>
          <a:lstStyle>
            <a:lvl1pPr algn="r">
              <a:defRPr sz="1300"/>
            </a:lvl1pPr>
          </a:lstStyle>
          <a:p>
            <a:fld id="{626849FE-CEFC-4EE6-947A-3952F9E1126D}" type="datetimeFigureOut">
              <a:rPr lang="en-GB" smtClean="0"/>
              <a:t>28/11/2016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 anchor="b"/>
          <a:lstStyle>
            <a:lvl1pPr algn="l">
              <a:defRPr sz="13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 anchor="b"/>
          <a:lstStyle>
            <a:lvl1pPr algn="r">
              <a:defRPr sz="1300"/>
            </a:lvl1pPr>
          </a:lstStyle>
          <a:p>
            <a:fld id="{1FF80B41-D852-43C2-9662-CA508F59FE17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03513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/>
          <a:lstStyle>
            <a:lvl1pPr algn="l">
              <a:defRPr sz="13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/>
          <a:lstStyle>
            <a:lvl1pPr algn="r">
              <a:defRPr sz="1300"/>
            </a:lvl1pPr>
          </a:lstStyle>
          <a:p>
            <a:pPr>
              <a:defRPr/>
            </a:pPr>
            <a:fld id="{4A9CA0F2-CD10-4D2C-824A-0920605BBC6D}" type="datetimeFigureOut">
              <a:rPr lang="en-GB"/>
              <a:pPr>
                <a:defRPr/>
              </a:pPr>
              <a:t>28/11/2016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65" tIns="47783" rIns="95565" bIns="47783" rtlCol="0" anchor="ctr"/>
          <a:lstStyle/>
          <a:p>
            <a:pPr lvl="0"/>
            <a:endParaRPr lang="en-GB" noProof="0" dirty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65" tIns="47783" rIns="95565" bIns="47783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5565" tIns="47783" rIns="95565" bIns="47783" rtlCol="0" anchor="b"/>
          <a:lstStyle>
            <a:lvl1pPr algn="r">
              <a:defRPr sz="1300"/>
            </a:lvl1pPr>
          </a:lstStyle>
          <a:p>
            <a:pPr>
              <a:defRPr/>
            </a:pPr>
            <a:fld id="{2DC9E2BC-59D8-41CE-9D19-A23ED311D1F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30919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9669A3-3E9F-448B-BC38-2D89241F6C41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583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6474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Provide support to the probationary crew on how and when to complete the portfolio.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23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05855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i.e. ability to recognise high performers and crew with development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276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780822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93317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i.e. ability to recognise high performers and crew with development requirements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52762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943821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7159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21921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2"/>
                </a:solidFill>
              </a:rPr>
              <a:t>Significant investment and changes had been made to the onboard economy product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current Ab initio Service Training course is a 12 day </a:t>
            </a:r>
            <a:r>
              <a:rPr lang="en-US" dirty="0" err="1">
                <a:solidFill>
                  <a:schemeClr val="tx2"/>
                </a:solidFill>
              </a:rPr>
              <a:t>programme</a:t>
            </a:r>
            <a:r>
              <a:rPr lang="en-US" dirty="0">
                <a:solidFill>
                  <a:schemeClr val="tx2"/>
                </a:solidFill>
              </a:rPr>
              <a:t> originally developed in 2008  - 6 years since a systematic review of the Cabin Crew Service Training Ab initio </a:t>
            </a:r>
            <a:r>
              <a:rPr lang="en-US" dirty="0" err="1">
                <a:solidFill>
                  <a:schemeClr val="tx2"/>
                </a:solidFill>
              </a:rPr>
              <a:t>programme</a:t>
            </a:r>
            <a:r>
              <a:rPr lang="en-US" dirty="0">
                <a:solidFill>
                  <a:schemeClr val="tx2"/>
                </a:solidFill>
              </a:rPr>
              <a:t>.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the course is regularly updated to keep in line with current changes and integration of Safety and Emergency Procedures [SEP] scenarios took place in 2012 to enhance the realism of the training to experiences on line.  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r>
              <a:rPr lang="en-US" dirty="0">
                <a:solidFill>
                  <a:schemeClr val="tx2"/>
                </a:solidFill>
              </a:rPr>
              <a:t>enhance learner participation and more effectively integrate training strategies with online practice. 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6160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089959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90225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28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7201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29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2564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30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7603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31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074314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32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3733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762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8656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865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9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34208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0637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48205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DC9E2BC-59D8-41CE-9D19-A23ED311D1F9}" type="slidenum">
              <a:rPr lang="en-GB" smtClean="0"/>
              <a:pPr>
                <a:defRPr/>
              </a:pPr>
              <a:t>12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08502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25AD658-E774-471F-BCC2-843C1FA4D06D}" type="datetimeFigureOut">
              <a:rPr lang="en-GB" smtClean="0"/>
              <a:pPr>
                <a:defRPr/>
              </a:pPr>
              <a:t>28/11/2016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776061-901B-44D0-B4DD-182EC8067709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2" t="8130" r="3242" b="1582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0"/>
            <a:ext cx="2246312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267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06FA460-B448-4D20-9C9F-9C320C36203C}" type="datetimeFigureOut">
              <a:rPr lang="en-GB" smtClean="0"/>
              <a:pPr>
                <a:defRPr/>
              </a:pPr>
              <a:t>28/11/2016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BF4030-3FF5-4808-B73F-56ED9DB931F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13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m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 smtClean="0"/>
              <a:t>loreum</a:t>
            </a:r>
            <a:r>
              <a:rPr lang="en-GB" dirty="0" smtClean="0"/>
              <a:t> </a:t>
            </a:r>
            <a:r>
              <a:rPr lang="en-GB" dirty="0" err="1" smtClean="0"/>
              <a:t>ipsum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7" name="Picture 2" descr="H:\crew\crew9.jpg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r="15724"/>
          <a:stretch/>
        </p:blipFill>
        <p:spPr bwMode="auto">
          <a:xfrm>
            <a:off x="0" y="-1588"/>
            <a:ext cx="677184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691" y="-1588"/>
            <a:ext cx="2246312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C:\Users\s419542\Pictures\Untitled-1-01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0"/>
            <a:ext cx="2246312" cy="124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310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46000"/>
            <a:ext cx="8435280" cy="458728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lang="en-GB" sz="3200" b="0" i="0" u="none" strike="noStrike" baseline="0" smtClean="0">
                <a:solidFill>
                  <a:srgbClr val="808080"/>
                </a:solidFill>
                <a:latin typeface="EK03Plain-B01" panose="00000800000000000000" pitchFamily="2" charset="0"/>
                <a:ea typeface="EK03Plain-B01" panose="00000800000000000000" pitchFamily="2" charset="0"/>
                <a:cs typeface="EK03Plain-B01" panose="00000800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67020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845840"/>
            <a:ext cx="8291264" cy="566936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GB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39BC07-016A-4CA7-B5AE-868A65CA71B3}" type="datetimeFigureOut">
              <a:rPr lang="en-GB"/>
              <a:pPr>
                <a:defRPr/>
              </a:pPr>
              <a:t>28/11/2016</a:t>
            </a:fld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C9FE47-6036-4470-841B-4FD101F84F8C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8209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06FA460-B448-4D20-9C9F-9C320C36203C}" type="datetimeFigureOut">
              <a:rPr lang="en-GB" smtClean="0"/>
              <a:pPr>
                <a:defRPr/>
              </a:pPr>
              <a:t>28/11/2016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CBF4030-3FF5-4808-B73F-56ED9DB931F5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  <p:pic>
        <p:nvPicPr>
          <p:cNvPr id="7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-11113"/>
            <a:ext cx="862012" cy="125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69178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2" r:id="rId1"/>
    <p:sldLayoutId id="2147483903" r:id="rId2"/>
    <p:sldLayoutId id="2147483913" r:id="rId3"/>
    <p:sldLayoutId id="2147483918" r:id="rId4"/>
    <p:sldLayoutId id="2147483919" r:id="rId5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video" Target="file:///G:\CCT%20-%20Service%20Training%20-%20Part-time%20Trainers\Audio-Video-Images\Welcome%20CCM.wmv" TargetMode="External"/><Relationship Id="rId1" Type="http://schemas.microsoft.com/office/2007/relationships/media" Target="file:///G:\CCT%20-%20Service%20Training%20-%20Part-time%20Trainers\Audio-Video-Images\Welcome%20CCM.wmv" TargetMode="Externa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0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miratesgroup.sharepoint.com/sites/ccp/career/Pages/Learning-Development/Ab-initio-Programme-Tomorrows-Cabin-Crew.aspx" TargetMode="External"/><Relationship Id="rId2" Type="http://schemas.openxmlformats.org/officeDocument/2006/relationships/hyperlink" Target="mailto:probationarycrew@emirates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chart" Target="../charts/char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G:\CCT%20-%20Service%20Training%20-%20Part-time%20Trainers\Audio-Video-Images\Tomorrows%20Cabincrew.wmv" TargetMode="External"/><Relationship Id="rId1" Type="http://schemas.microsoft.com/office/2007/relationships/media" Target="file:///G:\CCT%20-%20Service%20Training%20-%20Part-time%20Trainers\Audio-Video-Images\Tomorrows%20Cabincrew.wmv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1" name="Picture 5" descr="D:\Projects\1. Images\19110_Screen-R_JPEG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-27384"/>
            <a:ext cx="9252520" cy="6939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-72008" y="-27384"/>
            <a:ext cx="9252520" cy="6939390"/>
            <a:chOff x="-36512" y="-27384"/>
            <a:chExt cx="9217024" cy="6912767"/>
          </a:xfrm>
        </p:grpSpPr>
        <p:pic>
          <p:nvPicPr>
            <p:cNvPr id="1032" name="Picture 8" descr="C:\Users\Adam\Desktop\7a12.png"/>
            <p:cNvPicPr>
              <a:picLocks noChangeAspect="1" noChangeArrowheads="1"/>
            </p:cNvPicPr>
            <p:nvPr/>
          </p:nvPicPr>
          <p:blipFill>
            <a:blip r:embed="rId6" cstate="print">
              <a:lum bright="-10000" contrast="-51000"/>
            </a:blip>
            <a:srcRect/>
            <a:stretch>
              <a:fillRect/>
            </a:stretch>
          </p:blipFill>
          <p:spPr bwMode="auto">
            <a:xfrm>
              <a:off x="-19050" y="-27384"/>
              <a:ext cx="9163050" cy="1512168"/>
            </a:xfrm>
            <a:prstGeom prst="rect">
              <a:avLst/>
            </a:prstGeom>
            <a:noFill/>
          </p:spPr>
        </p:pic>
        <p:pic>
          <p:nvPicPr>
            <p:cNvPr id="1028" name="Picture 4" descr="C:\Users\Adam\Desktop\Untitled-7.png"/>
            <p:cNvPicPr>
              <a:picLocks noChangeAspect="1" noChangeArrowheads="1"/>
            </p:cNvPicPr>
            <p:nvPr/>
          </p:nvPicPr>
          <p:blipFill>
            <a:blip r:embed="rId7" cstate="print">
              <a:lum bright="-10000" contrast="-30000"/>
            </a:blip>
            <a:srcRect/>
            <a:stretch>
              <a:fillRect/>
            </a:stretch>
          </p:blipFill>
          <p:spPr bwMode="auto">
            <a:xfrm>
              <a:off x="-36512" y="-27384"/>
              <a:ext cx="9163051" cy="1080120"/>
            </a:xfrm>
            <a:prstGeom prst="rect">
              <a:avLst/>
            </a:prstGeom>
            <a:noFill/>
          </p:spPr>
        </p:pic>
        <p:pic>
          <p:nvPicPr>
            <p:cNvPr id="17" name="Picture 8" descr="C:\Users\Adam\Desktop\7a12.png"/>
            <p:cNvPicPr>
              <a:picLocks noChangeAspect="1" noChangeArrowheads="1"/>
            </p:cNvPicPr>
            <p:nvPr/>
          </p:nvPicPr>
          <p:blipFill>
            <a:blip r:embed="rId6" cstate="print">
              <a:lum bright="-10000" contrast="-51000"/>
            </a:blip>
            <a:srcRect/>
            <a:stretch>
              <a:fillRect/>
            </a:stretch>
          </p:blipFill>
          <p:spPr bwMode="auto">
            <a:xfrm rot="10800000">
              <a:off x="17462" y="5661247"/>
              <a:ext cx="9163050" cy="1224136"/>
            </a:xfrm>
            <a:prstGeom prst="rect">
              <a:avLst/>
            </a:prstGeom>
            <a:noFill/>
          </p:spPr>
        </p:pic>
        <p:pic>
          <p:nvPicPr>
            <p:cNvPr id="18" name="Picture 4" descr="C:\Users\Adam\Desktop\Untitled-7.png"/>
            <p:cNvPicPr>
              <a:picLocks noChangeAspect="1" noChangeArrowheads="1"/>
            </p:cNvPicPr>
            <p:nvPr/>
          </p:nvPicPr>
          <p:blipFill>
            <a:blip r:embed="rId7" cstate="print">
              <a:lum bright="-10000" contrast="-30000"/>
            </a:blip>
            <a:srcRect/>
            <a:stretch>
              <a:fillRect/>
            </a:stretch>
          </p:blipFill>
          <p:spPr bwMode="auto">
            <a:xfrm rot="10800000">
              <a:off x="0" y="6021287"/>
              <a:ext cx="9163051" cy="864096"/>
            </a:xfrm>
            <a:prstGeom prst="rect">
              <a:avLst/>
            </a:prstGeom>
            <a:noFill/>
          </p:spPr>
        </p:pic>
      </p:grpSp>
      <p:pic>
        <p:nvPicPr>
          <p:cNvPr id="1033" name="Picture 9" descr="C:\Users\Adam\Desktop\emirates_logo_USAv2_tcm272-817880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-27384"/>
            <a:ext cx="864096" cy="1143400"/>
          </a:xfrm>
          <a:prstGeom prst="rect">
            <a:avLst/>
          </a:prstGeom>
          <a:noFill/>
        </p:spPr>
      </p:pic>
      <p:sp>
        <p:nvSpPr>
          <p:cNvPr id="26" name="TextBox 25"/>
          <p:cNvSpPr txBox="1"/>
          <p:nvPr/>
        </p:nvSpPr>
        <p:spPr>
          <a:xfrm>
            <a:off x="1187624" y="18864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solidFill>
                  <a:schemeClr val="bg1"/>
                </a:solidFill>
                <a:latin typeface="EK03Plain-B01" pitchFamily="2" charset="0"/>
                <a:cs typeface="EK03Plain-B01" pitchFamily="2" charset="0"/>
              </a:rPr>
              <a:t>Hello Tomorrow</a:t>
            </a:r>
            <a:endParaRPr lang="en-GB" sz="2800" dirty="0">
              <a:solidFill>
                <a:schemeClr val="bg1"/>
              </a:solidFill>
              <a:latin typeface="EK03Plain-B01" pitchFamily="2" charset="0"/>
              <a:cs typeface="EK03Plain-B01" pitchFamily="2" charset="0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148064" y="5374806"/>
            <a:ext cx="3528392" cy="1152128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20000"/>
                  <a:lumOff val="80000"/>
                </a:schemeClr>
              </a:gs>
              <a:gs pos="53000">
                <a:schemeClr val="bg1">
                  <a:lumMod val="85000"/>
                </a:schemeClr>
              </a:gs>
              <a:gs pos="83000">
                <a:schemeClr val="bg1">
                  <a:lumMod val="75000"/>
                </a:schemeClr>
              </a:gs>
              <a:gs pos="100000">
                <a:schemeClr val="bg1">
                  <a:lumMod val="6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4" name="Picture 4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81" y="5445224"/>
            <a:ext cx="3478975" cy="1009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Welcome CCM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43541" y="3717032"/>
            <a:ext cx="3552395" cy="2664296"/>
          </a:xfrm>
          <a:prstGeom prst="roundRect">
            <a:avLst>
              <a:gd name="adj" fmla="val 5439"/>
            </a:avLst>
          </a:prstGeom>
          <a:ln>
            <a:noFill/>
          </a:ln>
          <a:effectLst>
            <a:innerShdw blurRad="114300" dist="50800">
              <a:srgbClr val="000000">
                <a:alpha val="0"/>
              </a:srgbClr>
            </a:innerShdw>
          </a:effectLst>
        </p:spPr>
      </p:pic>
      <p:sp>
        <p:nvSpPr>
          <p:cNvPr id="42" name="Rounded Rectangle 41"/>
          <p:cNvSpPr/>
          <p:nvPr/>
        </p:nvSpPr>
        <p:spPr>
          <a:xfrm>
            <a:off x="386759" y="3626467"/>
            <a:ext cx="3703513" cy="2826868"/>
          </a:xfrm>
          <a:prstGeom prst="roundRect">
            <a:avLst/>
          </a:prstGeom>
          <a:noFill/>
          <a:ln w="184150" cap="rnd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5194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1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493136" y="3215524"/>
            <a:ext cx="0" cy="3381828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1886790"/>
            <a:ext cx="86409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3 Day - Service Assessment &amp; Refresher course[YSA]</a:t>
            </a:r>
            <a:b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</a:b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launched on 19</a:t>
            </a:r>
            <a:r>
              <a:rPr lang="en-GB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th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 Oct 2015 – 16</a:t>
            </a:r>
            <a:r>
              <a:rPr lang="en-GB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th</a:t>
            </a:r>
            <a:r>
              <a:rPr lang="en-GB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 Nov 2016</a:t>
            </a:r>
            <a:endParaRPr lang="en-GB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76056" y="4087232"/>
            <a:ext cx="3600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6098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436096" y="3471391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Learners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5616" y="345230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Courses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olidFill>
                  <a:schemeClr val="bg1">
                    <a:lumMod val="50000"/>
                  </a:schemeClr>
                </a:solidFill>
              </a:rPr>
              <a:t>Interesting facts…</a:t>
            </a:r>
            <a:endParaRPr lang="en-GB" sz="3600" dirty="0"/>
          </a:p>
        </p:txBody>
      </p:sp>
      <p:sp>
        <p:nvSpPr>
          <p:cNvPr id="11" name="TextBox 10"/>
          <p:cNvSpPr txBox="1"/>
          <p:nvPr/>
        </p:nvSpPr>
        <p:spPr>
          <a:xfrm>
            <a:off x="1187624" y="4087232"/>
            <a:ext cx="26642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332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15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 build="allAtOnce"/>
      <p:bldP spid="17" grpId="0"/>
      <p:bldP spid="18" grpId="0"/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dirty="0" smtClean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  <a:endParaRPr lang="en-GB" sz="36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83010" y="1320376"/>
            <a:ext cx="8177981" cy="1151334"/>
          </a:xfrm>
        </p:spPr>
        <p:txBody>
          <a:bodyPr/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Hospitality &amp; Customer Care session time doubled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lvl="0">
              <a:buSzPct val="100000"/>
              <a:buFont typeface="Arial" panose="020B0604020202020204" pitchFamily="34" charset="0"/>
              <a:buChar char="•"/>
            </a:pPr>
            <a:endParaRPr lang="en-US" sz="7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109"/>
          <a:stretch/>
        </p:blipFill>
        <p:spPr bwMode="auto">
          <a:xfrm>
            <a:off x="971599" y="2474047"/>
            <a:ext cx="7433729" cy="1531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1599" y="4221088"/>
            <a:ext cx="7433729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8464" y="5861431"/>
            <a:ext cx="83360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indent="-40005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Focus on customer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service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skills: positive interaction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with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customers and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problem solving</a:t>
            </a:r>
          </a:p>
        </p:txBody>
      </p:sp>
    </p:spTree>
    <p:extLst>
      <p:ext uri="{BB962C8B-B14F-4D97-AF65-F5344CB8AC3E}">
        <p14:creationId xmlns:p14="http://schemas.microsoft.com/office/powerpoint/2010/main" val="37011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 uiExpand="1" build="p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dirty="0" smtClean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  <a:endParaRPr lang="en-GB" sz="3600" b="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1933" y="2556212"/>
            <a:ext cx="7780135" cy="386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431007" y="1700808"/>
            <a:ext cx="8281987" cy="10081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Simulate 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- realistic boarding and flight experience - Doha</a:t>
            </a:r>
            <a:endParaRPr lang="en-GB" sz="28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286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dirty="0" smtClean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  <a:endParaRPr lang="en-GB" sz="3600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1007" y="1340768"/>
            <a:ext cx="8281987" cy="4926012"/>
          </a:xfrm>
        </p:spPr>
        <p:txBody>
          <a:bodyPr>
            <a:normAutofit/>
          </a:bodyPr>
          <a:lstStyle/>
          <a:p>
            <a:pPr marL="57150" indent="0">
              <a:buSzPct val="100000"/>
              <a:buNone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Wider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use of multi-media to enhance learning and retain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knowledge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pic>
        <p:nvPicPr>
          <p:cNvPr id="5" name="Picture 2" descr="I:\D Drive\Adel Project\04102016\TECH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924944"/>
            <a:ext cx="817248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331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</a:pPr>
            <a:r>
              <a:rPr lang="en-GB" sz="3600" dirty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1007" y="1484436"/>
            <a:ext cx="8281987" cy="309669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fontAlgn="auto">
              <a:spcAft>
                <a:spcPts val="0"/>
              </a:spcAft>
              <a:buSzPct val="100000"/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Introduced: On job learning with online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support</a:t>
            </a:r>
            <a:r>
              <a:rPr lang="en-GB" sz="2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/>
            </a:r>
            <a:br>
              <a:rPr lang="en-GB" sz="2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</a:br>
            <a:endParaRPr lang="en-GB" sz="26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Probationary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Crew – produce a learning portfolio</a:t>
            </a:r>
          </a:p>
          <a:p>
            <a:pPr marL="400050" fontAlgn="auto">
              <a:spcAft>
                <a:spcPts val="0"/>
              </a:spcAft>
              <a:buSzPct val="100000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Online Support Team</a:t>
            </a: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Workshops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Reviews</a:t>
            </a: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Webinars</a:t>
            </a: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GB" sz="1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Support sessions</a:t>
            </a: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Email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Support : </a:t>
            </a:r>
            <a:r>
              <a:rPr lang="en-US" sz="1600" dirty="0" smtClean="0">
                <a:solidFill>
                  <a:srgbClr val="FF0000"/>
                </a:solidFill>
                <a:latin typeface="EK03Plain-M01" panose="00000600000000000000" pitchFamily="2" charset="0"/>
                <a:cs typeface="EK03Plain-M01" panose="00000600000000000000" pitchFamily="2" charset="0"/>
                <a:hlinkClick r:id="rId2"/>
              </a:rPr>
              <a:t>probationarycrew@emirates.com</a:t>
            </a:r>
            <a:endParaRPr lang="en-US" sz="1600" dirty="0" smtClean="0">
              <a:solidFill>
                <a:srgbClr val="FF0000"/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16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Portal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Support : </a:t>
            </a:r>
            <a:r>
              <a:rPr lang="en-US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  <a:hlinkClick r:id="rId3"/>
              </a:rPr>
              <a:t>Career &amp; Development &gt; Learning Hub &gt; Economy Class</a:t>
            </a:r>
            <a:endParaRPr lang="en-US" sz="18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800100" lvl="1" fontAlgn="auto">
              <a:spcAft>
                <a:spcPts val="0"/>
              </a:spcAft>
              <a:buSzPct val="100000"/>
              <a:buFont typeface="Arial" panose="020B0604020202020204" pitchFamily="34" charset="0"/>
              <a:buChar char="•"/>
            </a:pPr>
            <a:endParaRPr lang="en-GB" sz="16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6736"/>
            <a:ext cx="9144000" cy="173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28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3728" y="446297"/>
            <a:ext cx="4896544" cy="596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758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067944" y="2569935"/>
            <a:ext cx="0" cy="2099849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1628800"/>
            <a:ext cx="82809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Online Support – Service </a:t>
            </a:r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Training</a:t>
            </a:r>
            <a:b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</a:b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launched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on Aug/Sep 2015 – Nov 2016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9592" y="2935104"/>
            <a:ext cx="18722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65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98860" y="2907150"/>
            <a:ext cx="34895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4511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36504" y="2723357"/>
            <a:ext cx="4355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Learners attendance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95536" y="2704272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Workshops</a:t>
            </a:r>
          </a:p>
        </p:txBody>
      </p:sp>
      <p:sp>
        <p:nvSpPr>
          <p:cNvPr id="12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en-US" sz="3600" dirty="0" smtClean="0">
                <a:solidFill>
                  <a:schemeClr val="bg1">
                    <a:lumMod val="50000"/>
                  </a:schemeClr>
                </a:solidFill>
              </a:rPr>
              <a:t>Interesting facts…</a:t>
            </a:r>
            <a:endParaRPr lang="en-GB" sz="36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067944" y="4690221"/>
            <a:ext cx="0" cy="2099849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99592" y="4903053"/>
            <a:ext cx="187220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36</a:t>
            </a:r>
            <a:endParaRPr lang="en-US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4879320"/>
            <a:ext cx="381642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7303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36504" y="4672221"/>
            <a:ext cx="4247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Learners registered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67544" y="4653136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</a:t>
            </a:r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Webinars</a:t>
            </a:r>
          </a:p>
        </p:txBody>
      </p:sp>
    </p:spTree>
    <p:extLst>
      <p:ext uri="{BB962C8B-B14F-4D97-AF65-F5344CB8AC3E}">
        <p14:creationId xmlns:p14="http://schemas.microsoft.com/office/powerpoint/2010/main" val="294106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25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25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9" grpId="0" build="p"/>
      <p:bldP spid="10" grpId="0" build="allAtOnce"/>
      <p:bldP spid="17" grpId="0"/>
      <p:bldP spid="18" grpId="0"/>
      <p:bldP spid="14" grpId="0" build="p"/>
      <p:bldP spid="15" grpId="0" build="allAtOnce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  <a:endParaRPr lang="en-GB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1007" y="1268413"/>
            <a:ext cx="8281987" cy="4926012"/>
          </a:xfrm>
        </p:spPr>
        <p:txBody>
          <a:bodyPr>
            <a:normAutofit/>
          </a:bodyPr>
          <a:lstStyle/>
          <a:p>
            <a:pPr marL="57150" indent="0">
              <a:buSzPct val="100000"/>
              <a:buNone/>
            </a:pPr>
            <a:endParaRPr lang="en-GB" sz="28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Implemented a variety of assessment methods i.e. peer to peer feedback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Duty Free operator  training moved from part 1 to part 3 to support initial transfer of learning to online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Enhanced the training matrix to identify and categorise learner’s performance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7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23528" y="786770"/>
            <a:ext cx="8229600" cy="553998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en-GB" sz="3000" b="1" i="0" u="none" strike="noStrike" kern="1200" baseline="0" smtClean="0">
                <a:solidFill>
                  <a:srgbClr val="808080"/>
                </a:solidFill>
                <a:latin typeface="Emirates SB" pitchFamily="18" charset="-78"/>
                <a:ea typeface="Emirates SB" pitchFamily="18" charset="-78"/>
                <a:cs typeface="Emirates SB" pitchFamily="18" charset="-7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9pPr>
          </a:lstStyle>
          <a:p>
            <a:r>
              <a:rPr lang="en-US" sz="3600" dirty="0">
                <a:latin typeface="EK03Plain-B01" panose="00000800000000000000" pitchFamily="2" charset="0"/>
                <a:cs typeface="EK03Plain-B01" panose="00000800000000000000" pitchFamily="2" charset="0"/>
              </a:rPr>
              <a:t>Performance matrix</a:t>
            </a:r>
          </a:p>
        </p:txBody>
      </p:sp>
      <p:sp>
        <p:nvSpPr>
          <p:cNvPr id="2" name="Arc 1"/>
          <p:cNvSpPr/>
          <p:nvPr/>
        </p:nvSpPr>
        <p:spPr>
          <a:xfrm rot="2700000">
            <a:off x="-5036426" y="93169"/>
            <a:ext cx="7800498" cy="7683147"/>
          </a:xfrm>
          <a:prstGeom prst="arc">
            <a:avLst>
              <a:gd name="adj1" fmla="val 16361521"/>
              <a:gd name="adj2" fmla="val 21524175"/>
            </a:avLst>
          </a:prstGeom>
          <a:ln w="19050">
            <a:solidFill>
              <a:srgbClr val="808080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6" name="Group 25"/>
          <p:cNvGrpSpPr/>
          <p:nvPr/>
        </p:nvGrpSpPr>
        <p:grpSpPr>
          <a:xfrm>
            <a:off x="2275502" y="3537012"/>
            <a:ext cx="5904656" cy="900000"/>
            <a:chOff x="2267744" y="3477270"/>
            <a:chExt cx="5904656" cy="900000"/>
          </a:xfrm>
        </p:grpSpPr>
        <p:sp>
          <p:nvSpPr>
            <p:cNvPr id="4" name="Rectangle 3"/>
            <p:cNvSpPr/>
            <p:nvPr/>
          </p:nvSpPr>
          <p:spPr>
            <a:xfrm>
              <a:off x="2987824" y="3712133"/>
              <a:ext cx="5184576" cy="445217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Working </a:t>
              </a:r>
              <a:r>
                <a:rPr lang="en-GB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Towards</a:t>
              </a:r>
              <a:endParaRPr lang="en-GB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EK03Plain-M01" panose="00000600000000000000" pitchFamily="2" charset="0"/>
                <a:cs typeface="EK03Plain-M01" panose="00000600000000000000" pitchFamily="2" charset="0"/>
              </a:endParaRPr>
            </a:p>
          </p:txBody>
        </p:sp>
        <p:sp>
          <p:nvSpPr>
            <p:cNvPr id="3" name="Oval 2"/>
            <p:cNvSpPr/>
            <p:nvPr/>
          </p:nvSpPr>
          <p:spPr>
            <a:xfrm>
              <a:off x="2267744" y="3477270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C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90.01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</a:b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80.01</a:t>
              </a:r>
              <a:endParaRPr lang="en-GB" sz="1100" dirty="0">
                <a:solidFill>
                  <a:schemeClr val="bg1">
                    <a:lumMod val="65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108202" y="4599130"/>
            <a:ext cx="6071956" cy="900000"/>
            <a:chOff x="2100444" y="2403071"/>
            <a:chExt cx="6071956" cy="900000"/>
          </a:xfrm>
        </p:grpSpPr>
        <p:sp>
          <p:nvSpPr>
            <p:cNvPr id="15" name="Rectangle 14"/>
            <p:cNvSpPr/>
            <p:nvPr/>
          </p:nvSpPr>
          <p:spPr>
            <a:xfrm>
              <a:off x="2915815" y="2636912"/>
              <a:ext cx="5256585" cy="445217"/>
            </a:xfrm>
            <a:prstGeom prst="rect">
              <a:avLst/>
            </a:prstGeom>
            <a:solidFill>
              <a:schemeClr val="accent6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Unsatisfactory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2100444" y="2403071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80.00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</a:b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70.01</a:t>
              </a:r>
              <a:endParaRPr lang="en-GB" sz="1100" dirty="0">
                <a:solidFill>
                  <a:schemeClr val="bg1">
                    <a:lumMod val="65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2198904" y="2474894"/>
            <a:ext cx="5981254" cy="900000"/>
            <a:chOff x="2191147" y="4562289"/>
            <a:chExt cx="5981254" cy="900000"/>
          </a:xfrm>
        </p:grpSpPr>
        <p:sp>
          <p:nvSpPr>
            <p:cNvPr id="17" name="Rectangle 16"/>
            <p:cNvSpPr/>
            <p:nvPr/>
          </p:nvSpPr>
          <p:spPr>
            <a:xfrm>
              <a:off x="2911227" y="4797152"/>
              <a:ext cx="5261174" cy="445217"/>
            </a:xfrm>
            <a:prstGeom prst="rect">
              <a:avLst/>
            </a:prstGeom>
            <a:solidFill>
              <a:srgbClr val="00CC66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Achieving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2191147" y="4562289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100.00</a:t>
              </a:r>
              <a:b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</a:br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90.01</a:t>
              </a:r>
              <a:endParaRPr lang="en-GB" sz="1100" dirty="0">
                <a:solidFill>
                  <a:schemeClr val="bg1">
                    <a:lumMod val="65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727785" y="5661248"/>
            <a:ext cx="6452373" cy="900000"/>
            <a:chOff x="1720028" y="1376872"/>
            <a:chExt cx="6452373" cy="900000"/>
          </a:xfrm>
        </p:grpSpPr>
        <p:sp>
          <p:nvSpPr>
            <p:cNvPr id="19" name="Rectangle 18"/>
            <p:cNvSpPr/>
            <p:nvPr/>
          </p:nvSpPr>
          <p:spPr>
            <a:xfrm>
              <a:off x="2411760" y="1611735"/>
              <a:ext cx="5760641" cy="445217"/>
            </a:xfrm>
            <a:prstGeom prst="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indent="542925" algn="ctr" font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Below Standard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1720028" y="1376872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70.00</a:t>
              </a:r>
            </a:p>
            <a:p>
              <a:pPr algn="ctr"/>
              <a:r>
                <a:rPr lang="en-US" sz="1100" dirty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Below</a:t>
              </a: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1735542" y="1412776"/>
            <a:ext cx="6444616" cy="900000"/>
            <a:chOff x="1727784" y="5553336"/>
            <a:chExt cx="6444616" cy="900000"/>
          </a:xfrm>
        </p:grpSpPr>
        <p:sp>
          <p:nvSpPr>
            <p:cNvPr id="21" name="Rectangle 20"/>
            <p:cNvSpPr/>
            <p:nvPr/>
          </p:nvSpPr>
          <p:spPr>
            <a:xfrm>
              <a:off x="2411760" y="5788199"/>
              <a:ext cx="5760640" cy="445217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GB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EK03Plain-M01" panose="00000600000000000000" pitchFamily="2" charset="0"/>
                  <a:cs typeface="EK03Plain-M01" panose="00000600000000000000" pitchFamily="2" charset="0"/>
                </a:rPr>
                <a:t>Service Stars - Achieving &amp; Contributing with Impact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1727784" y="5553336"/>
              <a:ext cx="900000" cy="90000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ctr"/>
              <a:r>
                <a:rPr lang="en-GB" sz="1200" dirty="0" smtClean="0">
                  <a:solidFill>
                    <a:schemeClr val="bg1">
                      <a:lumMod val="65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Above100.01</a:t>
              </a:r>
              <a:endParaRPr lang="en-GB" sz="1200" dirty="0">
                <a:solidFill>
                  <a:schemeClr val="bg1">
                    <a:lumMod val="65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28061" y="3652411"/>
            <a:ext cx="19630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"/>
            <a:r>
              <a:rPr lang="en-GB" sz="2800" b="1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Key/Scale</a:t>
            </a:r>
          </a:p>
        </p:txBody>
      </p:sp>
    </p:spTree>
    <p:extLst>
      <p:ext uri="{BB962C8B-B14F-4D97-AF65-F5344CB8AC3E}">
        <p14:creationId xmlns:p14="http://schemas.microsoft.com/office/powerpoint/2010/main" val="2867426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 animBg="1"/>
      <p:bldP spid="2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Performance </a:t>
            </a:r>
            <a:r>
              <a:rPr lang="en-GB" sz="3600" dirty="0" smtClean="0"/>
              <a:t>matrix</a:t>
            </a:r>
            <a:endParaRPr lang="en-GB" sz="3600" dirty="0"/>
          </a:p>
        </p:txBody>
      </p:sp>
      <p:pic>
        <p:nvPicPr>
          <p:cNvPr id="1026" name="Picture 2" descr="C:\Users\s419542\Pictures\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199" y="4269349"/>
            <a:ext cx="4027249" cy="243710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s419542\Pictures\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5" y="4304260"/>
            <a:ext cx="4016210" cy="2423788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s419542\Pictures\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9197" y="1628800"/>
            <a:ext cx="5474973" cy="2380076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s419542\Pictures\5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4" y="1631671"/>
            <a:ext cx="2926641" cy="2481617"/>
          </a:xfrm>
          <a:prstGeom prst="rect">
            <a:avLst/>
          </a:prstGeom>
          <a:noFill/>
          <a:ln w="38100"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803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 bwMode="auto">
          <a:xfrm>
            <a:off x="3059833" y="5445224"/>
            <a:ext cx="608416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808080"/>
                </a:solidFill>
                <a:latin typeface="EK03Plain-B01" pitchFamily="2" charset="0"/>
                <a:ea typeface="+mj-ea"/>
                <a:cs typeface="EK03Plain-B01" pitchFamily="2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808080"/>
                </a:solidFill>
                <a:latin typeface="EK03Plain-B01" pitchFamily="2" charset="0"/>
                <a:cs typeface="EK03Plain-B01" pitchFamily="2" charset="0"/>
              </a:defRPr>
            </a:lvl9pPr>
          </a:lstStyle>
          <a:p>
            <a:pPr algn="r" eaLnBrk="1" hangingPunct="1"/>
            <a:r>
              <a:rPr lang="en-US" altLang="en-US" sz="2800" dirty="0" smtClean="0">
                <a:solidFill>
                  <a:schemeClr val="bg1">
                    <a:lumMod val="50000"/>
                  </a:schemeClr>
                </a:solidFill>
              </a:rPr>
              <a:t>Emirates Ab initio Programme. Tomorrow’s Cabin Crew</a:t>
            </a:r>
            <a:endParaRPr lang="en-GB" altLang="en-US" sz="2800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63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40283" y="1556792"/>
            <a:ext cx="8424936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0"/>
              </a:spcBef>
              <a:spcAft>
                <a:spcPct val="0"/>
              </a:spcAft>
              <a:buSzPct val="50000"/>
              <a:buFontTx/>
              <a:buBlip>
                <a:blip r:embed="rId3"/>
              </a:buBlip>
              <a:defRPr sz="2000" b="0" i="0" kern="1200" baseline="0">
                <a:solidFill>
                  <a:srgbClr val="80808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16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15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3"/>
              </a:buBlip>
              <a:defRPr sz="14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EK03Plain-M01" panose="00000600000000000000" pitchFamily="2" charset="0"/>
                <a:cs typeface="EK03Plain-M01" panose="00000600000000000000" pitchFamily="2" charset="0"/>
              </a:rPr>
              <a:t>Out of 7519 learners</a:t>
            </a:r>
            <a:endParaRPr lang="en-GB" sz="2800" dirty="0" smtClean="0"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GB" sz="2800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>
              <a:buFont typeface="Arial" panose="020B0604020202020204" pitchFamily="34" charset="0"/>
              <a:buChar char="•"/>
            </a:pPr>
            <a:endParaRPr lang="en-GB" dirty="0" smtClean="0"/>
          </a:p>
          <a:p>
            <a:pPr marL="0" indent="0">
              <a:buFontTx/>
              <a:buNone/>
            </a:pPr>
            <a:endParaRPr lang="en-GB" dirty="0" smtClean="0"/>
          </a:p>
          <a:p>
            <a:pPr marL="0" indent="0">
              <a:buFontTx/>
              <a:buNone/>
            </a:pPr>
            <a:endParaRPr lang="en-GB" dirty="0" smtClean="0"/>
          </a:p>
          <a:p>
            <a:endParaRPr lang="en-GB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0356289"/>
              </p:ext>
            </p:extLst>
          </p:nvPr>
        </p:nvGraphicFramePr>
        <p:xfrm>
          <a:off x="1276387" y="2132856"/>
          <a:ext cx="6552728" cy="4264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TextBox 8"/>
          <p:cNvSpPr txBox="1"/>
          <p:nvPr/>
        </p:nvSpPr>
        <p:spPr>
          <a:xfrm rot="16200000">
            <a:off x="71179" y="3709774"/>
            <a:ext cx="234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Total number of Learners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23928" y="6140043"/>
            <a:ext cx="2165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Scored above 100.01 %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b="0" dirty="0">
                <a:latin typeface="EK03Plain-B01" panose="00000800000000000000" pitchFamily="2" charset="0"/>
                <a:cs typeface="EK03Plain-B01" panose="00000800000000000000" pitchFamily="2" charset="0"/>
              </a:rPr>
              <a:t>High performers - Service Stars</a:t>
            </a:r>
            <a:r>
              <a:rPr lang="en-GB" sz="3600" b="0" dirty="0" smtClean="0">
                <a:latin typeface="EK03Plain-B01" panose="00000800000000000000" pitchFamily="2" charset="0"/>
                <a:cs typeface="EK03Plain-B01" panose="00000800000000000000" pitchFamily="2" charset="0"/>
              </a:rPr>
              <a:t>…</a:t>
            </a:r>
            <a:endParaRPr lang="en-GB" sz="3600" b="0" dirty="0"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843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graphicEl>
                                              <a:chart seriesIdx="0" categoryIdx="0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graphicEl>
                                              <a:chart seriesIdx="0" categoryIdx="1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graphicEl>
                                              <a:chart seriesIdx="0" categoryIdx="2" bldStep="ptIn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Chart bld="categoryEl"/>
        </p:bldSub>
      </p:bldGraphic>
      <p:bldP spid="9" grpId="0" uiExpand="1"/>
      <p:bldP spid="10" grpId="0" uiExpan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 dirty="0" smtClean="0">
                <a:solidFill>
                  <a:schemeClr val="bg1">
                    <a:lumMod val="50000"/>
                  </a:schemeClr>
                </a:solidFill>
              </a:rPr>
              <a:t>Course enhancements:</a:t>
            </a:r>
            <a:endParaRPr lang="en-GB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431007" y="1268413"/>
            <a:ext cx="8281987" cy="4926012"/>
          </a:xfrm>
        </p:spPr>
        <p:txBody>
          <a:bodyPr>
            <a:normAutofit/>
          </a:bodyPr>
          <a:lstStyle/>
          <a:p>
            <a:pPr marL="57150" indent="0">
              <a:buSzPct val="100000"/>
              <a:buNone/>
            </a:pPr>
            <a:endParaRPr lang="en-GB" sz="28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Implemented a variety of assessment methods i.e. peer to peer feedback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Duty Free operator  training moved from part 1 to part 3 to support initial transfer of learning to online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Enhanced the training matrix to identify and categorise learner’s performance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Designed a Service Review day for additional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support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  <a:buFont typeface="Arial" panose="020B0604020202020204" pitchFamily="34" charset="0"/>
              <a:buChar char="•"/>
            </a:pPr>
            <a:endParaRPr lang="en-GB" sz="28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2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2058065"/>
              </p:ext>
            </p:extLst>
          </p:nvPr>
        </p:nvGraphicFramePr>
        <p:xfrm>
          <a:off x="1475656" y="2276872"/>
          <a:ext cx="6405388" cy="38674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itle 6"/>
          <p:cNvSpPr txBox="1">
            <a:spLocks/>
          </p:cNvSpPr>
          <p:nvPr/>
        </p:nvSpPr>
        <p:spPr>
          <a:xfrm>
            <a:off x="251520" y="773832"/>
            <a:ext cx="8291264" cy="566936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rgbClr val="7F7F7F"/>
                </a:solidFill>
                <a:latin typeface="Emirates SB" pitchFamily="18" charset="-78"/>
                <a:ea typeface="Emirates SB" pitchFamily="18" charset="-78"/>
                <a:cs typeface="Emirates SB" pitchFamily="18" charset="-78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rgbClr val="7F7F7F"/>
                </a:solidFill>
                <a:latin typeface="Emirates SB"/>
                <a:ea typeface="Emirates SB"/>
                <a:cs typeface="Emirates SB"/>
              </a:defRPr>
            </a:lvl9pPr>
          </a:lstStyle>
          <a:p>
            <a:pPr eaLnBrk="1" hangingPunct="1"/>
            <a:r>
              <a:rPr lang="en-US" sz="3600" dirty="0">
                <a:solidFill>
                  <a:srgbClr val="808080"/>
                </a:solidFill>
                <a:latin typeface="EK03Plain-B01" panose="00000800000000000000" pitchFamily="2" charset="0"/>
                <a:ea typeface="EK03Plain-B01" panose="00000800000000000000" pitchFamily="2" charset="0"/>
                <a:cs typeface="EK03Plain-B01" panose="00000800000000000000" pitchFamily="2" charset="0"/>
              </a:rPr>
              <a:t>Impact of Service Reviews…</a:t>
            </a:r>
            <a:endParaRPr lang="en-GB" sz="3600" dirty="0">
              <a:solidFill>
                <a:srgbClr val="808080"/>
              </a:solidFill>
              <a:latin typeface="EK03Plain-B01" panose="00000800000000000000" pitchFamily="2" charset="0"/>
              <a:ea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16200000">
            <a:off x="71179" y="3709774"/>
            <a:ext cx="23402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Total number of Learners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 bwMode="auto">
          <a:xfrm>
            <a:off x="340283" y="1556792"/>
            <a:ext cx="8424936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ts val="0"/>
              </a:spcBef>
              <a:spcAft>
                <a:spcPct val="0"/>
              </a:spcAft>
              <a:buSzPct val="50000"/>
              <a:buFontTx/>
              <a:buBlip>
                <a:blip r:embed="rId4"/>
              </a:buBlip>
              <a:defRPr sz="2000" b="0" i="0" kern="1200" baseline="0">
                <a:solidFill>
                  <a:srgbClr val="808080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16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15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50000"/>
              <a:buBlip>
                <a:blip r:embed="rId4"/>
              </a:buBlip>
              <a:defRPr sz="1400" kern="1200">
                <a:solidFill>
                  <a:srgbClr val="7F7F7F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EK03Plain-M01" panose="00000600000000000000" pitchFamily="2" charset="0"/>
                <a:cs typeface="EK03Plain-M01" panose="00000600000000000000" pitchFamily="2" charset="0"/>
              </a:rPr>
              <a:t>Out of 7519 learners, 136 learners flagged for Service Review</a:t>
            </a:r>
            <a:endParaRPr lang="en-GB" sz="16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79912" y="6140043"/>
            <a:ext cx="23817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Results of Service Review</a:t>
            </a:r>
          </a:p>
        </p:txBody>
      </p:sp>
    </p:spTree>
    <p:extLst>
      <p:ext uri="{BB962C8B-B14F-4D97-AF65-F5344CB8AC3E}">
        <p14:creationId xmlns:p14="http://schemas.microsoft.com/office/powerpoint/2010/main" val="4238254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Chart bld="category"/>
        </p:bldSub>
      </p:bldGraphic>
      <p:bldP spid="13" grpId="0"/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Course enhancements</a:t>
            </a:r>
            <a:endParaRPr lang="en-GB" b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31007" y="1496915"/>
            <a:ext cx="8281987" cy="4919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0" fontAlgn="auto">
              <a:spcAft>
                <a:spcPts val="0"/>
              </a:spcAft>
              <a:buSzPct val="100000"/>
              <a:buNone/>
            </a:pP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Enhanced active collaboration between CC Management and CC Training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teams</a:t>
            </a:r>
          </a:p>
          <a:p>
            <a:pPr marL="57150" indent="0" fontAlgn="auto">
              <a:spcAft>
                <a:spcPts val="0"/>
              </a:spcAft>
              <a:buSzPct val="100000"/>
              <a:buNone/>
            </a:pP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Welcome On Board day</a:t>
            </a: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400050" fontAlgn="auto">
              <a:spcAft>
                <a:spcPts val="0"/>
              </a:spcAft>
              <a:buSzPct val="100000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Performance Management</a:t>
            </a:r>
          </a:p>
        </p:txBody>
      </p:sp>
      <p:pic>
        <p:nvPicPr>
          <p:cNvPr id="5" name="Picture 4" descr="D:\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" t="48864" r="-228"/>
          <a:stretch/>
        </p:blipFill>
        <p:spPr bwMode="auto">
          <a:xfrm>
            <a:off x="1543953" y="3140968"/>
            <a:ext cx="6005005" cy="19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:\Liz Presentation\skype4Business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5435219"/>
            <a:ext cx="935207" cy="981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4205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olidFill>
                  <a:schemeClr val="bg1">
                    <a:lumMod val="50000"/>
                  </a:schemeClr>
                </a:solidFill>
              </a:rPr>
              <a:t>Implementation - cost per course</a:t>
            </a:r>
            <a:endParaRPr lang="en-GB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2267743" y="3897630"/>
            <a:ext cx="421076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AED 29,640 </a:t>
            </a:r>
            <a:endParaRPr lang="en-GB" sz="66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699791" y="2809384"/>
            <a:ext cx="33466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Operational - manpower</a:t>
            </a:r>
            <a:b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</a:br>
            <a:r>
              <a: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20 </a:t>
            </a:r>
            <a:r>
              <a: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learners &amp; 2 Trainers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27584" y="1916832"/>
            <a:ext cx="76328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3 Day - Service Assessment &amp; Refresher course[YSA]</a:t>
            </a:r>
            <a:br>
              <a:rPr lang="en-GB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</a:b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4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6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5589240"/>
            <a:ext cx="4248472" cy="55399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EK03Plain-B01" pitchFamily="2" charset="0"/>
                <a:cs typeface="EK03Plain-B01" pitchFamily="2" charset="0"/>
              </a:rPr>
              <a:t>Media Launch</a:t>
            </a:r>
            <a:endParaRPr lang="en-GB" sz="3600" dirty="0">
              <a:solidFill>
                <a:schemeClr val="bg1">
                  <a:lumMod val="50000"/>
                </a:schemeClr>
              </a:solidFill>
              <a:latin typeface="EK03Plain-B01" pitchFamily="2" charset="0"/>
              <a:cs typeface="EK03Plain-B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56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morrows Cabincrew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381844"/>
            <a:ext cx="9144000" cy="514350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Tomorrow’s Cabin Crew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222184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0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7904" y="5733256"/>
            <a:ext cx="6120680" cy="553998"/>
          </a:xfrm>
        </p:spPr>
        <p:txBody>
          <a:bodyPr>
            <a:noAutofit/>
          </a:bodyPr>
          <a:lstStyle/>
          <a:p>
            <a:r>
              <a:rPr lang="en-GB" sz="3600" dirty="0">
                <a:solidFill>
                  <a:schemeClr val="bg1">
                    <a:lumMod val="50000"/>
                  </a:schemeClr>
                </a:solidFill>
                <a:latin typeface="EK03Plain-B01" pitchFamily="2" charset="0"/>
                <a:cs typeface="EK03Plain-B01" pitchFamily="2" charset="0"/>
              </a:rPr>
              <a:t>Customer Feedback</a:t>
            </a:r>
            <a:endParaRPr lang="en-GB" sz="3600" dirty="0">
              <a:solidFill>
                <a:schemeClr val="bg1">
                  <a:lumMod val="50000"/>
                </a:schemeClr>
              </a:solidFill>
              <a:latin typeface="EK03Plain-B01" pitchFamily="2" charset="0"/>
              <a:cs typeface="EK03Plain-B01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760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GB" sz="3600" dirty="0" smtClean="0"/>
              <a:t>Internal Customer Feedback: </a:t>
            </a: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Course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evaluation 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learner’s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comments…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3580397" y="1060680"/>
            <a:ext cx="4766541" cy="3448440"/>
            <a:chOff x="3847812" y="1053910"/>
            <a:chExt cx="4766541" cy="3448440"/>
          </a:xfrm>
        </p:grpSpPr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47812" y="1053910"/>
              <a:ext cx="4766541" cy="3448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4604409" y="2096752"/>
              <a:ext cx="3207951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Good structured course, just the right amount of home studies. They helped me prepare for the sessions. 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901383" y="3508018"/>
            <a:ext cx="3487041" cy="3564200"/>
            <a:chOff x="912729" y="1246076"/>
            <a:chExt cx="3487041" cy="3564200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12729" y="1246076"/>
              <a:ext cx="3487041" cy="356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1403648" y="1916832"/>
              <a:ext cx="2443408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Very happy to participate in this training. Everything related in service training course was clear and very helpful for me. Thank you very much.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686719" y="4437112"/>
            <a:ext cx="4605361" cy="2588635"/>
            <a:chOff x="225193" y="4269365"/>
            <a:chExt cx="4605361" cy="2588635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5193" y="4269365"/>
              <a:ext cx="4605361" cy="25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829024" y="4869160"/>
              <a:ext cx="3238920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Course was fully executed by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our amazing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trainers.</a:t>
              </a:r>
            </a:p>
            <a:p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Service training was extremely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interesting and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knowledgeable</a:t>
              </a:r>
            </a:p>
            <a:p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for me.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179512" y="1080078"/>
            <a:ext cx="4470592" cy="4149122"/>
            <a:chOff x="4059565" y="3168310"/>
            <a:chExt cx="4470592" cy="4149122"/>
          </a:xfrm>
        </p:grpSpPr>
        <p:pic>
          <p:nvPicPr>
            <p:cNvPr id="2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059565" y="3168310"/>
              <a:ext cx="4470592" cy="41491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5004048" y="4642706"/>
              <a:ext cx="273630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The training period went over my expectations. I feel confident and totally able to operate the flights.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29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GB" sz="3600" dirty="0"/>
              <a:t>Internal Customer </a:t>
            </a:r>
            <a:r>
              <a:rPr lang="en-GB" sz="3600" dirty="0" smtClean="0"/>
              <a:t>Feedback:</a:t>
            </a:r>
            <a:br>
              <a:rPr lang="en-GB" sz="3600" dirty="0" smtClean="0"/>
            </a:b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On board Cabin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mirates SB" pitchFamily="18" charset="-78"/>
                <a:cs typeface="EK03Plain-B01" panose="00000800000000000000" pitchFamily="2" charset="0"/>
              </a:rPr>
              <a:t>Supervisor’s comments…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5059412" y="3544668"/>
            <a:ext cx="3487041" cy="3564200"/>
            <a:chOff x="5399162" y="3544668"/>
            <a:chExt cx="3487041" cy="3564200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399162" y="3544668"/>
              <a:ext cx="3487041" cy="356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840831" y="4221088"/>
              <a:ext cx="2619601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T</a:t>
              </a:r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he </a:t>
              </a:r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performance of the grade 2 crew members have significantly improved</a:t>
              </a:r>
              <a:r>
                <a:rPr lang="en-GB" dirty="0" smtClean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. Crew </a:t>
              </a:r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members are more confident, efficient and proactive.</a:t>
              </a:r>
            </a:p>
            <a:p>
              <a:r>
                <a:rPr lang="en-GB" dirty="0">
                  <a:solidFill>
                    <a:schemeClr val="accent6">
                      <a:lumMod val="7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 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563888" y="1060680"/>
            <a:ext cx="4766541" cy="3448440"/>
            <a:chOff x="4269198" y="981550"/>
            <a:chExt cx="4766541" cy="3448440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69198" y="981550"/>
              <a:ext cx="4766541" cy="3448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/>
            <p:cNvSpPr/>
            <p:nvPr/>
          </p:nvSpPr>
          <p:spPr>
            <a:xfrm>
              <a:off x="5149428" y="2167127"/>
              <a:ext cx="300608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The new crew are full of </a:t>
              </a:r>
              <a: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/>
              </a:r>
              <a:b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energy </a:t>
              </a:r>
              <a:r>
                <a:rPr lang="en-GB" dirty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and keen to </a:t>
              </a:r>
              <a: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/>
              </a:r>
              <a:b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engage </a:t>
              </a:r>
              <a:r>
                <a:rPr lang="en-GB" dirty="0">
                  <a:solidFill>
                    <a:srgbClr val="0070C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with customers.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34807" y="1340768"/>
            <a:ext cx="3893177" cy="3613228"/>
            <a:chOff x="94838" y="1153871"/>
            <a:chExt cx="4177996" cy="387756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4838" y="1153871"/>
              <a:ext cx="4177996" cy="38775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1221168" y="2636912"/>
              <a:ext cx="19253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The new crew are </a:t>
              </a:r>
              <a: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/>
              </a:r>
              <a:b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eager </a:t>
              </a:r>
              <a:r>
                <a:rPr lang="en-GB" dirty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to </a:t>
              </a:r>
              <a: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operate</a:t>
              </a:r>
              <a:b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 </a:t>
              </a:r>
              <a:r>
                <a:rPr lang="en-GB" dirty="0">
                  <a:solidFill>
                    <a:srgbClr val="00B05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the galley.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42703" y="4365104"/>
            <a:ext cx="4605361" cy="2588635"/>
            <a:chOff x="685143" y="4318236"/>
            <a:chExt cx="4605361" cy="258863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85143" y="4318236"/>
              <a:ext cx="4605361" cy="25886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1259632" y="4869160"/>
              <a:ext cx="3168352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The probationary crew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/>
              </a:r>
              <a:b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appear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to be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more solution</a:t>
              </a:r>
              <a:b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focussed and feel confident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/>
              </a:r>
              <a:b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</a:b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dealing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with </a:t>
              </a:r>
              <a:r>
                <a:rPr lang="en-GB" dirty="0" smtClean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customer’s </a:t>
              </a:r>
              <a:r>
                <a:rPr lang="en-GB" dirty="0">
                  <a:solidFill>
                    <a:srgbClr val="FF0000"/>
                  </a:solidFill>
                  <a:latin typeface="EK03Plain-M01" panose="00000600000000000000" pitchFamily="2" charset="0"/>
                  <a:ea typeface="Segoe UI Symbol" pitchFamily="34" charset="0"/>
                  <a:cs typeface="EK03Plain-M01" panose="00000600000000000000" pitchFamily="2" charset="0"/>
                </a:rPr>
                <a:t>situations.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1211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ea typeface="EK03Plain-B01" panose="00000800000000000000" pitchFamily="2" charset="0"/>
                <a:cs typeface="EK03Plain-B01" panose="00000800000000000000" pitchFamily="2" charset="0"/>
              </a:rPr>
              <a:t>Journey…</a:t>
            </a:r>
            <a:endParaRPr lang="en-GB" sz="3600" dirty="0">
              <a:solidFill>
                <a:schemeClr val="bg1">
                  <a:lumMod val="50000"/>
                </a:schemeClr>
              </a:solidFill>
              <a:latin typeface="EK03Plain-B01" panose="00000800000000000000" pitchFamily="2" charset="0"/>
              <a:ea typeface="EK03Plain-B01" panose="00000800000000000000" pitchFamily="2" charset="0"/>
              <a:cs typeface="EK03Plain-B01" panose="00000800000000000000" pitchFamily="2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191852373"/>
              </p:ext>
            </p:extLst>
          </p:nvPr>
        </p:nvGraphicFramePr>
        <p:xfrm>
          <a:off x="539552" y="1484784"/>
          <a:ext cx="7711440" cy="51409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691680" y="3459480"/>
            <a:ext cx="16561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Implementation</a:t>
            </a:r>
            <a:endParaRPr lang="en-GB" sz="1600" dirty="0">
              <a:solidFill>
                <a:schemeClr val="tx1">
                  <a:lumMod val="85000"/>
                  <a:lumOff val="15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681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A823101-220A-4F6B-9C38-C07EC81EF1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4A823101-220A-4F6B-9C38-C07EC81EF1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D692AF-1B99-4251-955F-4063C21BDE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41D692AF-1B99-4251-955F-4063C21BDE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AF0FEE-3445-4C8C-AA8D-6C963AA942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4">
                                            <p:graphicEl>
                                              <a:dgm id="{9EAF0FEE-3445-4C8C-AA8D-6C963AA942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F28537-75A9-4B9C-8274-33ADAAF94F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4">
                                            <p:graphicEl>
                                              <a:dgm id="{A8F28537-75A9-4B9C-8274-33ADAAF94F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7E3AB8A-BEA1-4509-A6A9-3D78E748D4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4">
                                            <p:graphicEl>
                                              <a:dgm id="{67E3AB8A-BEA1-4509-A6A9-3D78E748D47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65EEFFE-157B-4A42-BD91-C866219D1C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765EEFFE-157B-4A42-BD91-C866219D1C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A172A0E-C7DD-447B-9B80-75D99AF247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dgm id="{3A172A0E-C7DD-447B-9B80-75D99AF247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ED6599D-9EBB-4517-B7BC-391113884E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9ED6599D-9EBB-4517-B7BC-391113884E3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2BD0337-718C-4F99-A325-23EF680243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52BD0337-718C-4F99-A325-23EF680243E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1157EF0-4221-4A9B-8423-4625908921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4">
                                            <p:graphicEl>
                                              <a:dgm id="{51157EF0-4221-4A9B-8423-4625908921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EK03Plain-B01" panose="00000800000000000000" pitchFamily="2" charset="0"/>
                <a:cs typeface="EK03Plain-B01" panose="00000800000000000000" pitchFamily="2" charset="0"/>
              </a:rPr>
              <a:t>External Customer Feedback:</a:t>
            </a:r>
            <a:endParaRPr lang="en-GB" sz="3600" dirty="0"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18392" y="2103386"/>
            <a:ext cx="3900279" cy="3312368"/>
            <a:chOff x="418392" y="2103386"/>
            <a:chExt cx="3900279" cy="3312368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18392" y="2103386"/>
              <a:ext cx="3900279" cy="3312368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2000" kern="1200">
                  <a:solidFill>
                    <a:srgbClr val="7F7F7F"/>
                  </a:solidFill>
                  <a:latin typeface="Hel"/>
                  <a:ea typeface="+mn-ea"/>
                  <a:cs typeface="Arial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6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5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4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Best </a:t>
              </a:r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Economy </a:t>
              </a:r>
              <a: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Class &amp; </a:t>
              </a:r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Airline with the Best Cabin </a:t>
              </a:r>
              <a: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Staff</a:t>
              </a:r>
              <a:b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</a:b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algn="ctr"/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algn="ctr"/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algn="ctr"/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algn="ctr"/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r>
                <a:rPr lang="en-GB" sz="1400" dirty="0" smtClean="0">
                  <a:latin typeface="EK03Plain-B01" panose="00000800000000000000" pitchFamily="2" charset="0"/>
                  <a:cs typeface="EK03Plain-B01" panose="00000800000000000000" pitchFamily="2" charset="0"/>
                </a:rPr>
                <a:t>Business </a:t>
              </a:r>
              <a:r>
                <a:rPr lang="en-GB" sz="1400" dirty="0">
                  <a:latin typeface="EK03Plain-B01" panose="00000800000000000000" pitchFamily="2" charset="0"/>
                  <a:cs typeface="EK03Plain-B01" panose="00000800000000000000" pitchFamily="2" charset="0"/>
                </a:rPr>
                <a:t>Traveller </a:t>
              </a:r>
              <a:r>
                <a:rPr lang="en-GB" sz="1400" dirty="0" smtClean="0">
                  <a:latin typeface="EK03Plain-B01" panose="00000800000000000000" pitchFamily="2" charset="0"/>
                  <a:cs typeface="EK03Plain-B01" panose="00000800000000000000" pitchFamily="2" charset="0"/>
                </a:rPr>
                <a:t>Awards April 2016</a:t>
              </a:r>
              <a:endParaRPr lang="en-GB" sz="1400" dirty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  <p:pic>
          <p:nvPicPr>
            <p:cNvPr id="4" name="Picture 2" descr="G:\CCT - Service Training - PM\Liz\Emirates-scores-three-wins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685" y="2535434"/>
              <a:ext cx="3873986" cy="2549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4427984" y="2103386"/>
            <a:ext cx="4331575" cy="2981918"/>
            <a:chOff x="4427984" y="2103386"/>
            <a:chExt cx="4331575" cy="2981918"/>
          </a:xfrm>
        </p:grpSpPr>
        <p:sp>
          <p:nvSpPr>
            <p:cNvPr id="8" name="Content Placeholder 2"/>
            <p:cNvSpPr txBox="1">
              <a:spLocks/>
            </p:cNvSpPr>
            <p:nvPr/>
          </p:nvSpPr>
          <p:spPr>
            <a:xfrm>
              <a:off x="4518967" y="2103386"/>
              <a:ext cx="4180409" cy="575074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2000" kern="1200">
                  <a:solidFill>
                    <a:srgbClr val="7F7F7F"/>
                  </a:solidFill>
                  <a:latin typeface="Hel"/>
                  <a:ea typeface="+mn-ea"/>
                  <a:cs typeface="Arial" pitchFamily="34" charset="0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6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5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SzPct val="50000"/>
                <a:buBlip>
                  <a:blip r:embed="rId3"/>
                </a:buBlip>
                <a:defRPr sz="1400" kern="1200">
                  <a:solidFill>
                    <a:srgbClr val="7F7F7F"/>
                  </a:solidFill>
                  <a:latin typeface="Arial" pitchFamily="34" charset="0"/>
                  <a:ea typeface="+mn-ea"/>
                  <a:cs typeface="Arial" pitchFamily="34" charset="0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GB" sz="1200" dirty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World’s Best Airline </a:t>
              </a: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endParaRPr lang="en-GB" sz="12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  <a:p>
              <a:pPr marL="0" indent="0" algn="ctr">
                <a:buNone/>
              </a:pPr>
              <a: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/>
              </a:r>
              <a:br>
                <a:rPr lang="en-GB" sz="12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</a:br>
              <a:r>
                <a:rPr lang="en-GB" sz="1400" dirty="0" err="1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Skytrax</a:t>
              </a:r>
              <a:r>
                <a:rPr lang="en-GB" sz="14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 </a:t>
              </a:r>
              <a:r>
                <a:rPr lang="en-GB" sz="1400" dirty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World Airline Awards July 2016</a:t>
              </a:r>
              <a:endParaRPr lang="en-GB" sz="1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4427984" y="2537319"/>
              <a:ext cx="4331575" cy="2547985"/>
              <a:chOff x="1095889" y="2175274"/>
              <a:chExt cx="7312261" cy="4301330"/>
            </a:xfrm>
          </p:grpSpPr>
          <p:pic>
            <p:nvPicPr>
              <p:cNvPr id="10" name="Picture 3" descr="G:\CCT - Service Training - PM\Liz\EK_AOY_850.jpg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889" y="2175274"/>
                <a:ext cx="7312261" cy="43013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50522" y="2248206"/>
                <a:ext cx="2756030" cy="1948070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57150">
                <a:solidFill>
                  <a:schemeClr val="bg1"/>
                </a:solidFill>
                <a:miter lim="800000"/>
                <a:headEnd/>
                <a:tailEnd/>
              </a:ln>
              <a:effectLst>
                <a:outerShdw blurRad="55000" dist="18000" dir="54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twoPt" dir="t">
                  <a:rot lat="0" lon="0" rev="7200000"/>
                </a:lightRig>
              </a:scene3d>
              <a:sp3d>
                <a:bevelT w="25400" h="19050"/>
                <a:contourClr>
                  <a:srgbClr val="FFFFFF"/>
                </a:contourClr>
              </a:sp3d>
              <a:extLst/>
            </p:spPr>
          </p:pic>
        </p:grpSp>
      </p:grpSp>
    </p:spTree>
    <p:extLst>
      <p:ext uri="{BB962C8B-B14F-4D97-AF65-F5344CB8AC3E}">
        <p14:creationId xmlns:p14="http://schemas.microsoft.com/office/powerpoint/2010/main" val="2118015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/>
              <a:t>Ongoing &amp; future focus…</a:t>
            </a:r>
            <a:endParaRPr lang="en-GB" sz="3600" dirty="0"/>
          </a:p>
        </p:txBody>
      </p:sp>
      <p:sp>
        <p:nvSpPr>
          <p:cNvPr id="3" name="Rectangle 2"/>
          <p:cNvSpPr/>
          <p:nvPr/>
        </p:nvSpPr>
        <p:spPr>
          <a:xfrm>
            <a:off x="395536" y="1595021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Continue to review the course curriculum – efficiencies/costs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Talent management – </a:t>
            </a:r>
            <a:r>
              <a:rPr lang="en-GB" sz="20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c</a:t>
            </a: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abin crew community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Continuous improvement – Business &amp; First Class Upgrade courses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 smtClean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IT platforms for data management </a:t>
            </a: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Enhanced integration and implementation of technology 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- potentially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reduce the footfall in the college</a:t>
            </a: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>
              <a:buSzPct val="100000"/>
            </a:pPr>
            <a:endParaRPr lang="en-GB" sz="20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8161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069722" y="2239428"/>
            <a:ext cx="5004556" cy="2687224"/>
            <a:chOff x="2087724" y="2239428"/>
            <a:chExt cx="5004556" cy="2687224"/>
          </a:xfrm>
        </p:grpSpPr>
        <p:sp>
          <p:nvSpPr>
            <p:cNvPr id="3" name="TextBox 2"/>
            <p:cNvSpPr txBox="1"/>
            <p:nvPr/>
          </p:nvSpPr>
          <p:spPr>
            <a:xfrm>
              <a:off x="2087724" y="2239428"/>
              <a:ext cx="445623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>
                      <a:lumMod val="50000"/>
                    </a:schemeClr>
                  </a:solidFill>
                  <a:latin typeface="EK03Plain-B01" panose="00000800000000000000" pitchFamily="2" charset="0"/>
                  <a:cs typeface="EK03Plain-B01" panose="00000800000000000000" pitchFamily="2" charset="0"/>
                </a:rPr>
                <a:t>Thank</a:t>
              </a:r>
              <a:endParaRPr lang="en-GB" sz="7200" dirty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4644008" y="3356992"/>
              <a:ext cx="2448272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 smtClean="0">
                  <a:solidFill>
                    <a:schemeClr val="bg1">
                      <a:lumMod val="50000"/>
                    </a:schemeClr>
                  </a:solidFill>
                  <a:latin typeface="EK03Plain-B01" pitchFamily="2" charset="0"/>
                  <a:cs typeface="EK03Plain-B01" pitchFamily="2" charset="0"/>
                </a:rPr>
                <a:t>You</a:t>
              </a:r>
              <a:endParaRPr lang="en-GB" sz="9600" dirty="0">
                <a:solidFill>
                  <a:schemeClr val="bg1">
                    <a:lumMod val="50000"/>
                  </a:schemeClr>
                </a:solidFill>
                <a:latin typeface="EK03Plain-B01" pitchFamily="2" charset="0"/>
                <a:cs typeface="EK03Plain-B01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0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 smtClean="0">
                <a:solidFill>
                  <a:schemeClr val="bg1">
                    <a:lumMod val="50000"/>
                  </a:schemeClr>
                </a:solidFill>
              </a:rPr>
              <a:t>Footprint: 2008 - 2015</a:t>
            </a:r>
            <a:endParaRPr lang="en-GB" sz="3600" b="0" dirty="0">
              <a:solidFill>
                <a:schemeClr val="bg1">
                  <a:lumMod val="50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07504" y="2197435"/>
            <a:ext cx="8928992" cy="2815741"/>
            <a:chOff x="243877" y="3061531"/>
            <a:chExt cx="8435280" cy="2338365"/>
          </a:xfrm>
        </p:grpSpPr>
        <p:pic>
          <p:nvPicPr>
            <p:cNvPr id="4" name="Picture 2" descr="I:\D Drive\Adel Project\04102016\new course_First Footprin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619" y="3061531"/>
              <a:ext cx="8389538" cy="1616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itle 1"/>
            <p:cNvSpPr txBox="1">
              <a:spLocks/>
            </p:cNvSpPr>
            <p:nvPr/>
          </p:nvSpPr>
          <p:spPr>
            <a:xfrm>
              <a:off x="243877" y="4941168"/>
              <a:ext cx="8435280" cy="458728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lang="en-GB" sz="3000" b="1" i="0" u="none" strike="noStrike" kern="1200" baseline="0" smtClean="0">
                  <a:solidFill>
                    <a:srgbClr val="808080"/>
                  </a:solidFill>
                  <a:latin typeface="EK03Plain-B01" pitchFamily="2" charset="0"/>
                  <a:ea typeface="Emirates SB" pitchFamily="18" charset="-78"/>
                  <a:cs typeface="EK03Plain-B01" pitchFamily="2" charset="0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7F7F7F"/>
                  </a:solidFill>
                  <a:latin typeface="Emirates SB"/>
                  <a:ea typeface="Emirates SB"/>
                  <a:cs typeface="Emirates SB"/>
                </a:defRPr>
              </a:lvl9pPr>
            </a:lstStyle>
            <a:p>
              <a:pPr algn="ctr"/>
              <a:r>
                <a:rPr lang="en-US" sz="1400" b="0" dirty="0" smtClean="0">
                  <a:solidFill>
                    <a:schemeClr val="bg1">
                      <a:lumMod val="50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Ab initio </a:t>
              </a:r>
              <a:r>
                <a:rPr lang="en-GB" sz="1400" b="0" dirty="0">
                  <a:solidFill>
                    <a:schemeClr val="bg1">
                      <a:lumMod val="50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Service Training </a:t>
              </a:r>
              <a:r>
                <a:rPr lang="en-US" sz="1400" b="0" dirty="0">
                  <a:solidFill>
                    <a:schemeClr val="bg1">
                      <a:lumMod val="50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course duration</a:t>
              </a:r>
              <a:r>
                <a:rPr lang="en-US" sz="1400" b="0" dirty="0" smtClean="0">
                  <a:solidFill>
                    <a:schemeClr val="bg1">
                      <a:lumMod val="50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: 12 days</a:t>
              </a:r>
              <a:endParaRPr lang="en-US" sz="1400" b="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20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Cabin Crew Growth </a:t>
            </a:r>
            <a:endParaRPr lang="en-GB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7018787"/>
              </p:ext>
            </p:extLst>
          </p:nvPr>
        </p:nvGraphicFramePr>
        <p:xfrm>
          <a:off x="971600" y="1556792"/>
          <a:ext cx="6696744" cy="2520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5976054"/>
              </p:ext>
            </p:extLst>
          </p:nvPr>
        </p:nvGraphicFramePr>
        <p:xfrm>
          <a:off x="1146683" y="5013176"/>
          <a:ext cx="6644954" cy="1584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51520" y="4317706"/>
            <a:ext cx="8435280" cy="458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GB" sz="3200" b="0" i="0" u="none" strike="noStrike" kern="1200" baseline="0" smtClean="0">
                <a:solidFill>
                  <a:srgbClr val="808080"/>
                </a:solidFill>
                <a:latin typeface="EK03Plain-B01" panose="00000800000000000000" pitchFamily="2" charset="0"/>
                <a:ea typeface="EK03Plain-B01" panose="00000800000000000000" pitchFamily="2" charset="0"/>
                <a:cs typeface="EK03Plain-B01" panose="00000800000000000000" pitchFamily="2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GB" dirty="0" smtClean="0"/>
              <a:t>Service Training Footprint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501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Chart bld="series"/>
        </p:bldSub>
      </p:bldGraphic>
      <p:bldGraphic spid="4" grpId="0">
        <p:bldSub>
          <a:bldChart bld="series"/>
        </p:bldSub>
      </p:bldGraphic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Research: quantitative / qualitative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77298" y="1896795"/>
            <a:ext cx="2542543" cy="3303574"/>
            <a:chOff x="377298" y="1896795"/>
            <a:chExt cx="2542543" cy="3303574"/>
          </a:xfrm>
        </p:grpSpPr>
        <p:sp>
          <p:nvSpPr>
            <p:cNvPr id="18" name="Rectangle 17"/>
            <p:cNvSpPr/>
            <p:nvPr/>
          </p:nvSpPr>
          <p:spPr>
            <a:xfrm>
              <a:off x="759226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8082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7298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Course Evaluation</a:t>
              </a: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 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Learner/onboard crew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performance</a:t>
              </a: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Questionnaires</a:t>
              </a: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Focus Groups</a:t>
              </a:r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Flowchart: Multidocument 14"/>
            <p:cNvSpPr/>
            <p:nvPr/>
          </p:nvSpPr>
          <p:spPr>
            <a:xfrm>
              <a:off x="399550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Internal Customer Feedback</a:t>
              </a:r>
              <a:endParaRPr lang="en-GB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25601" y="1896795"/>
            <a:ext cx="2542543" cy="3303574"/>
            <a:chOff x="3325601" y="1896795"/>
            <a:chExt cx="2542543" cy="3303574"/>
          </a:xfrm>
        </p:grpSpPr>
        <p:sp>
          <p:nvSpPr>
            <p:cNvPr id="23" name="Rectangle 22"/>
            <p:cNvSpPr/>
            <p:nvPr/>
          </p:nvSpPr>
          <p:spPr>
            <a:xfrm>
              <a:off x="3707529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6385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25601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Customer </a:t>
              </a: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Affairs &amp; Service 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Audit</a:t>
              </a:r>
              <a:b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</a:b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Market Research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:</a:t>
              </a:r>
            </a:p>
            <a:p>
              <a:pPr marL="457200" lvl="2"/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Inflight Survey</a:t>
              </a:r>
              <a:b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</a:br>
              <a:r>
                <a:rPr lang="en-GB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Airs@t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 </a:t>
              </a:r>
            </a:p>
            <a:p>
              <a:pPr marL="457200" lvl="2"/>
              <a:r>
                <a:rPr lang="en-GB" sz="16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Skytrax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 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</p:txBody>
        </p:sp>
        <p:sp>
          <p:nvSpPr>
            <p:cNvPr id="26" name="Flowchart: Multidocument 25"/>
            <p:cNvSpPr/>
            <p:nvPr/>
          </p:nvSpPr>
          <p:spPr>
            <a:xfrm>
              <a:off x="3347853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External Customer Feedback</a:t>
              </a:r>
              <a:endParaRPr lang="en-GB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77929" y="1896795"/>
            <a:ext cx="2542543" cy="3303574"/>
            <a:chOff x="6277929" y="1896795"/>
            <a:chExt cx="2542543" cy="3303574"/>
          </a:xfrm>
        </p:grpSpPr>
        <p:sp>
          <p:nvSpPr>
            <p:cNvPr id="27" name="Rectangle 26"/>
            <p:cNvSpPr/>
            <p:nvPr/>
          </p:nvSpPr>
          <p:spPr>
            <a:xfrm>
              <a:off x="6659857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78713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77929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Competitor and other airline benchmarks</a:t>
              </a:r>
              <a:b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</a:b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/>
              </a:r>
              <a:b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</a:br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Hospitality and Customer Service industries </a:t>
              </a:r>
              <a:endPara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</p:txBody>
        </p:sp>
        <p:sp>
          <p:nvSpPr>
            <p:cNvPr id="30" name="Flowchart: Multidocument 29"/>
            <p:cNvSpPr/>
            <p:nvPr/>
          </p:nvSpPr>
          <p:spPr>
            <a:xfrm>
              <a:off x="6300181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Industry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53487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 dirty="0"/>
              <a:t>Research: </a:t>
            </a:r>
            <a:r>
              <a:rPr lang="en-GB" sz="3600" dirty="0" smtClean="0"/>
              <a:t>findings</a:t>
            </a:r>
            <a:endParaRPr lang="en-GB" sz="36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357779" y="1539162"/>
            <a:ext cx="2542543" cy="4914174"/>
            <a:chOff x="377298" y="1896795"/>
            <a:chExt cx="2542543" cy="3303574"/>
          </a:xfrm>
        </p:grpSpPr>
        <p:sp>
          <p:nvSpPr>
            <p:cNvPr id="18" name="Rectangle 17"/>
            <p:cNvSpPr/>
            <p:nvPr/>
          </p:nvSpPr>
          <p:spPr>
            <a:xfrm>
              <a:off x="759226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78082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77298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Customer scenarios &amp; problem solving techniques</a:t>
              </a: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Practical sessions</a:t>
              </a: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Service skills</a:t>
              </a: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Duty Free </a:t>
              </a: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Galley management</a:t>
              </a:r>
            </a:p>
            <a:p>
              <a:pPr marL="0" lvl="1"/>
              <a:endParaRPr 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Explore the use of technology</a:t>
              </a:r>
            </a:p>
            <a:p>
              <a:endParaRPr lang="en-GB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5" name="Flowchart: Multidocument 14"/>
            <p:cNvSpPr/>
            <p:nvPr/>
          </p:nvSpPr>
          <p:spPr>
            <a:xfrm>
              <a:off x="399550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Internal Customer Feedback</a:t>
              </a:r>
              <a:endParaRPr lang="en-GB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325601" y="1539162"/>
            <a:ext cx="2542543" cy="4907295"/>
            <a:chOff x="3325601" y="1896795"/>
            <a:chExt cx="2542543" cy="3303574"/>
          </a:xfrm>
        </p:grpSpPr>
        <p:sp>
          <p:nvSpPr>
            <p:cNvPr id="23" name="Rectangle 22"/>
            <p:cNvSpPr/>
            <p:nvPr/>
          </p:nvSpPr>
          <p:spPr>
            <a:xfrm>
              <a:off x="3707529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526385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3325601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Interpersonal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skills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 </a:t>
              </a:r>
            </a:p>
            <a:p>
              <a:pPr marL="0" lvl="1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Attentiveness</a:t>
              </a: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Product </a:t>
              </a:r>
              <a:r>
                <a:rPr 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knowledge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GB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Cabin 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presence</a:t>
              </a:r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pPr marL="0" lvl="1"/>
              <a:endPara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</p:txBody>
        </p:sp>
        <p:sp>
          <p:nvSpPr>
            <p:cNvPr id="26" name="Flowchart: Multidocument 25"/>
            <p:cNvSpPr/>
            <p:nvPr/>
          </p:nvSpPr>
          <p:spPr>
            <a:xfrm>
              <a:off x="3347853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 smtClean="0"/>
                <a:t>External Customer Feedback</a:t>
              </a:r>
              <a:endParaRPr lang="en-GB" dirty="0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277929" y="1539162"/>
            <a:ext cx="2542543" cy="4900427"/>
            <a:chOff x="6277929" y="1896795"/>
            <a:chExt cx="2542543" cy="3303574"/>
          </a:xfrm>
        </p:grpSpPr>
        <p:sp>
          <p:nvSpPr>
            <p:cNvPr id="27" name="Rectangle 26"/>
            <p:cNvSpPr/>
            <p:nvPr/>
          </p:nvSpPr>
          <p:spPr>
            <a:xfrm>
              <a:off x="6659857" y="2511129"/>
              <a:ext cx="2160615" cy="268461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478713" y="2564905"/>
              <a:ext cx="2160615" cy="263546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sz="24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6277929" y="2511129"/>
              <a:ext cx="2160615" cy="268461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lvl="1"/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Increase the time spent on Hospitality &amp; Customer Care</a:t>
              </a: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Implement an Assessment in addition to Refresher training at the end of the probation </a:t>
              </a:r>
              <a:r>
                <a:rPr lang="en-GB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a typeface="Calibri"/>
                </a:rPr>
                <a:t>period</a:t>
              </a:r>
            </a:p>
            <a:p>
              <a:pPr marL="0" lvl="1"/>
              <a:endParaRPr lang="en-GB" sz="1600" dirty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  <a:p>
              <a:pPr marL="0" lvl="1"/>
              <a:endParaRPr lang="en-GB" sz="1600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Calibri"/>
              </a:endParaRPr>
            </a:p>
          </p:txBody>
        </p:sp>
        <p:sp>
          <p:nvSpPr>
            <p:cNvPr id="30" name="Flowchart: Multidocument 29"/>
            <p:cNvSpPr/>
            <p:nvPr/>
          </p:nvSpPr>
          <p:spPr>
            <a:xfrm>
              <a:off x="6300181" y="1896795"/>
              <a:ext cx="2517679" cy="906663"/>
            </a:xfrm>
            <a:prstGeom prst="flowChartMultidocumen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</a:t>
              </a:r>
              <a:r>
                <a:rPr lang="en-GB" dirty="0" smtClean="0"/>
                <a:t>nternal Stakeholder</a:t>
              </a:r>
            </a:p>
            <a:p>
              <a:pPr algn="ctr"/>
              <a:r>
                <a:rPr lang="en-GB" dirty="0" smtClean="0"/>
                <a:t>Feedback </a:t>
              </a:r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825518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GB" sz="3600" dirty="0" smtClean="0">
                <a:solidFill>
                  <a:schemeClr val="bg1">
                    <a:lumMod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Footprint: May 2015</a:t>
            </a:r>
            <a:endParaRPr lang="en-GB" sz="3600" dirty="0">
              <a:solidFill>
                <a:schemeClr val="bg1">
                  <a:lumMod val="50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pic>
        <p:nvPicPr>
          <p:cNvPr id="4" name="Picture 2" descr="F:\D Drive\Adel Project\new course_Current Footprin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9560"/>
            <a:ext cx="9164244" cy="180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5536" y="1595021"/>
            <a:ext cx="84969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SzPct val="100000"/>
              <a:buFont typeface="Arial" panose="020B0604020202020204" pitchFamily="34" charset="0"/>
              <a:buChar char="•"/>
            </a:pP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Service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Training components split into 3 </a:t>
            </a:r>
            <a:r>
              <a:rPr lang="en-GB" sz="2400" dirty="0" smtClean="0">
                <a:solidFill>
                  <a:schemeClr val="bg1">
                    <a:lumMod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Parts</a:t>
            </a:r>
            <a:endParaRPr lang="en-GB" sz="2400" dirty="0">
              <a:solidFill>
                <a:schemeClr val="bg1">
                  <a:lumMod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865605" y="2360551"/>
            <a:ext cx="2300223" cy="1514899"/>
            <a:chOff x="757593" y="2360551"/>
            <a:chExt cx="2300223" cy="1514899"/>
          </a:xfrm>
        </p:grpSpPr>
        <p:sp>
          <p:nvSpPr>
            <p:cNvPr id="8" name="Rectangle 7"/>
            <p:cNvSpPr/>
            <p:nvPr/>
          </p:nvSpPr>
          <p:spPr>
            <a:xfrm>
              <a:off x="757593" y="2924944"/>
              <a:ext cx="2300223" cy="950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Extended by 2 </a:t>
              </a:r>
              <a:r>
                <a:rPr lang="en-GB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days</a:t>
              </a:r>
              <a:endPara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757593" y="2360551"/>
              <a:ext cx="2300223" cy="52369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dirty="0">
                  <a:latin typeface="EK03Plain-B01" panose="00000800000000000000" pitchFamily="2" charset="0"/>
                  <a:cs typeface="EK03Plain-B01" panose="00000800000000000000" pitchFamily="2" charset="0"/>
                </a:rPr>
                <a:t>Part </a:t>
              </a:r>
              <a:r>
                <a:rPr lang="en-GB" dirty="0" smtClean="0">
                  <a:latin typeface="EK03Plain-B01" panose="00000800000000000000" pitchFamily="2" charset="0"/>
                  <a:cs typeface="EK03Plain-B01" panose="00000800000000000000" pitchFamily="2" charset="0"/>
                </a:rPr>
                <a:t>1</a:t>
              </a:r>
              <a:endParaRPr lang="en-GB" dirty="0">
                <a:latin typeface="EK03Plain-B01" panose="00000800000000000000" pitchFamily="2" charset="0"/>
                <a:cs typeface="EK03Plain-B01" panose="00000800000000000000" pitchFamily="2" charset="0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457893" y="2360551"/>
            <a:ext cx="2300223" cy="1514899"/>
            <a:chOff x="3349881" y="2360551"/>
            <a:chExt cx="2300223" cy="1514899"/>
          </a:xfrm>
        </p:grpSpPr>
        <p:sp>
          <p:nvSpPr>
            <p:cNvPr id="9" name="Rectangle 8"/>
            <p:cNvSpPr/>
            <p:nvPr/>
          </p:nvSpPr>
          <p:spPr>
            <a:xfrm>
              <a:off x="3349881" y="2924944"/>
              <a:ext cx="2300223" cy="950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endParaRPr>
            </a:p>
            <a:p>
              <a:pPr lvl="0" algn="ctr"/>
              <a:r>
                <a:rPr lang="en-GB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Introduced </a:t>
              </a: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on job learning with online support</a:t>
              </a:r>
              <a:endPara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GB" sz="16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349881" y="2360551"/>
              <a:ext cx="2300223" cy="52369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dirty="0">
                  <a:latin typeface="EK03Plain-B01" panose="00000800000000000000" pitchFamily="2" charset="0"/>
                  <a:cs typeface="EK03Plain-B01" panose="00000800000000000000" pitchFamily="2" charset="0"/>
                </a:rPr>
                <a:t>Part 2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978173" y="2360551"/>
            <a:ext cx="2300223" cy="1514899"/>
            <a:chOff x="5870161" y="2360551"/>
            <a:chExt cx="2300223" cy="1514899"/>
          </a:xfrm>
        </p:grpSpPr>
        <p:sp>
          <p:nvSpPr>
            <p:cNvPr id="11" name="Rectangle 10"/>
            <p:cNvSpPr/>
            <p:nvPr/>
          </p:nvSpPr>
          <p:spPr>
            <a:xfrm>
              <a:off x="5870161" y="2924944"/>
              <a:ext cx="2300223" cy="95050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GB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endParaRPr>
            </a:p>
            <a:p>
              <a:pPr lvl="0" algn="ctr"/>
              <a:r>
                <a:rPr lang="en-GB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Implemented </a:t>
              </a: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Assessment &amp; Refresher course </a:t>
              </a:r>
              <a:r>
                <a:rPr lang="en-GB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–  </a:t>
              </a:r>
              <a:r>
                <a:rPr lang="en-GB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EK03Plain-M01" panose="00000600000000000000" pitchFamily="2" charset="0"/>
                  <a:cs typeface="EK03Plain-M01" panose="00000600000000000000" pitchFamily="2" charset="0"/>
                </a:rPr>
                <a:t>3 days </a:t>
              </a:r>
              <a:endParaRPr lang="en-GB" sz="16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algn="ctr"/>
              <a:endParaRPr lang="en-GB" sz="1600" dirty="0" smtClean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870161" y="2360551"/>
              <a:ext cx="2300223" cy="523695"/>
            </a:xfrm>
            <a:prstGeom prst="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GB" dirty="0">
                  <a:latin typeface="EK03Plain-B01" panose="00000800000000000000" pitchFamily="2" charset="0"/>
                  <a:cs typeface="EK03Plain-B01" panose="00000800000000000000" pitchFamily="2" charset="0"/>
                </a:rPr>
                <a:t>Part 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7723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sz="3600" dirty="0" smtClean="0">
                <a:solidFill>
                  <a:schemeClr val="bg1">
                    <a:lumMod val="50000"/>
                  </a:schemeClr>
                </a:solidFill>
              </a:rPr>
              <a:t>Interesting facts…</a:t>
            </a:r>
            <a:endParaRPr lang="en-GB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1259632" y="4087232"/>
            <a:ext cx="2520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517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49189" y="4087232"/>
            <a:ext cx="32392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rgbClr val="B31218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7519</a:t>
            </a:r>
            <a:endParaRPr lang="en-GB" sz="11500" dirty="0">
              <a:solidFill>
                <a:srgbClr val="B31218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0" y="3245566"/>
            <a:ext cx="0" cy="3381828"/>
          </a:xfrm>
          <a:prstGeom prst="line">
            <a:avLst/>
          </a:prstGeom>
          <a:ln w="63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436096" y="3471391"/>
            <a:ext cx="28083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Learners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3452306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Number of Courses</a:t>
            </a:r>
            <a:endParaRPr lang="en-GB" sz="2400" dirty="0">
              <a:solidFill>
                <a:schemeClr val="tx1">
                  <a:lumMod val="50000"/>
                  <a:lumOff val="50000"/>
                </a:schemeClr>
              </a:solidFill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7584" y="1916832"/>
            <a:ext cx="763284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New Ab initio Service Training course </a:t>
            </a:r>
            <a: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/>
            </a:r>
            <a:br>
              <a:rPr lang="en-GB" sz="3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</a:b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launched on 3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rd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 May 2015 – 13</a:t>
            </a:r>
            <a:r>
              <a:rPr lang="en-US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th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EK03Plain-M01" panose="00000600000000000000" pitchFamily="2" charset="0"/>
                <a:cs typeface="EK03Plain-M01" panose="00000600000000000000" pitchFamily="2" charset="0"/>
              </a:rPr>
              <a:t> Nov 2016</a:t>
            </a:r>
            <a:endParaRPr lang="en-GB" sz="2800" dirty="0">
              <a:solidFill>
                <a:schemeClr val="tx1">
                  <a:lumMod val="50000"/>
                  <a:lumOff val="50000"/>
                </a:schemeClr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13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 build="p"/>
      <p:bldP spid="4" grpId="0" build="allAtOnce"/>
      <p:bldP spid="6" grpId="0"/>
      <p:bldP spid="8" grpId="0"/>
      <p:bldP spid="9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4B05CC10A26134BBF77F454CAADDA6D" ma:contentTypeVersion="1" ma:contentTypeDescription="Create a new document." ma:contentTypeScope="" ma:versionID="f99e1bd19aeb940a8f67bfa7d4121a6c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949202dcc3c1780e91e58fb2af340b1d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internalName="PublishingStartDate">
      <xsd:simpleType>
        <xsd:restriction base="dms:Unknown"/>
      </xsd:simpleType>
    </xsd:element>
    <xsd:element name="PublishingExpirationDate" ma:index="9" nillable="true" ma:displayName="Scheduling End Dat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BC5DB820-629D-440F-8E57-88988C75039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0A3B93-5D05-4860-9275-1EC5E91620D8}">
  <ds:schemaRefs>
    <ds:schemaRef ds:uri="http://schemas.microsoft.com/office/2006/documentManagement/types"/>
    <ds:schemaRef ds:uri="http://purl.org/dc/terms/"/>
    <ds:schemaRef ds:uri="http://purl.org/dc/elements/1.1/"/>
    <ds:schemaRef ds:uri="http://schemas.microsoft.com/office/2006/metadata/properties"/>
    <ds:schemaRef ds:uri="http://purl.org/dc/dcmitype/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1ED2B91-2AB7-4A70-996D-D0653EBB5B9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5869</TotalTime>
  <Words>856</Words>
  <Application>Microsoft Office PowerPoint</Application>
  <PresentationFormat>On-screen Show (4:3)</PresentationFormat>
  <Paragraphs>287</Paragraphs>
  <Slides>32</Slides>
  <Notes>26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PowerPoint Presentation</vt:lpstr>
      <vt:lpstr>PowerPoint Presentation</vt:lpstr>
      <vt:lpstr>Journey…</vt:lpstr>
      <vt:lpstr>Footprint: 2008 - 2015</vt:lpstr>
      <vt:lpstr>Cabin Crew Growth </vt:lpstr>
      <vt:lpstr>Research: quantitative / qualitative</vt:lpstr>
      <vt:lpstr>Research: findings</vt:lpstr>
      <vt:lpstr>Footprint: May 2015</vt:lpstr>
      <vt:lpstr>Interesting facts…</vt:lpstr>
      <vt:lpstr>Interesting facts…</vt:lpstr>
      <vt:lpstr>Course enhancements:</vt:lpstr>
      <vt:lpstr>Course enhancements:</vt:lpstr>
      <vt:lpstr>Course enhancements:</vt:lpstr>
      <vt:lpstr>Course enhancements:</vt:lpstr>
      <vt:lpstr>PowerPoint Presentation</vt:lpstr>
      <vt:lpstr>Interesting facts…</vt:lpstr>
      <vt:lpstr>Course enhancements:</vt:lpstr>
      <vt:lpstr>PowerPoint Presentation</vt:lpstr>
      <vt:lpstr>Performance matrix</vt:lpstr>
      <vt:lpstr>High performers - Service Stars…</vt:lpstr>
      <vt:lpstr>Course enhancements:</vt:lpstr>
      <vt:lpstr>PowerPoint Presentation</vt:lpstr>
      <vt:lpstr>Course enhancements</vt:lpstr>
      <vt:lpstr>Implementation - cost per course</vt:lpstr>
      <vt:lpstr>Media Launch</vt:lpstr>
      <vt:lpstr>Tomorrow’s Cabin Crew</vt:lpstr>
      <vt:lpstr>Customer Feedback</vt:lpstr>
      <vt:lpstr>Internal Customer Feedback:  Course evaluation learner’s comments…</vt:lpstr>
      <vt:lpstr>Internal Customer Feedback: On board Cabin Supervisor’s comments…</vt:lpstr>
      <vt:lpstr>External Customer Feedback:</vt:lpstr>
      <vt:lpstr>Ongoing &amp; future focus…</vt:lpstr>
      <vt:lpstr>PowerPoint Presentation</vt:lpstr>
    </vt:vector>
  </TitlesOfParts>
  <Company>Emirates 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Arsal Khan;elizabeth.dales@emirates.com</dc:creator>
  <cp:lastModifiedBy>Marvin Castelino</cp:lastModifiedBy>
  <cp:revision>458</cp:revision>
  <cp:lastPrinted>2016-11-28T10:46:57Z</cp:lastPrinted>
  <dcterms:created xsi:type="dcterms:W3CDTF">2012-03-22T04:45:40Z</dcterms:created>
  <dcterms:modified xsi:type="dcterms:W3CDTF">2016-11-28T13:40:58Z</dcterms:modified>
</cp:coreProperties>
</file>